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3" r:id="rId2"/>
    <p:sldId id="327" r:id="rId3"/>
    <p:sldId id="415" r:id="rId4"/>
    <p:sldId id="416" r:id="rId5"/>
    <p:sldId id="437" r:id="rId6"/>
    <p:sldId id="436" r:id="rId7"/>
    <p:sldId id="438" r:id="rId8"/>
    <p:sldId id="409" r:id="rId9"/>
    <p:sldId id="410" r:id="rId10"/>
    <p:sldId id="411" r:id="rId11"/>
    <p:sldId id="412" r:id="rId12"/>
    <p:sldId id="413" r:id="rId13"/>
    <p:sldId id="417" r:id="rId14"/>
    <p:sldId id="418" r:id="rId15"/>
    <p:sldId id="419" r:id="rId16"/>
    <p:sldId id="420" r:id="rId17"/>
    <p:sldId id="421" r:id="rId18"/>
    <p:sldId id="424" r:id="rId19"/>
    <p:sldId id="425" r:id="rId20"/>
    <p:sldId id="431" r:id="rId21"/>
    <p:sldId id="426" r:id="rId22"/>
    <p:sldId id="422" r:id="rId23"/>
    <p:sldId id="427" r:id="rId24"/>
    <p:sldId id="432" r:id="rId25"/>
    <p:sldId id="433" r:id="rId26"/>
    <p:sldId id="434" r:id="rId27"/>
    <p:sldId id="335" r:id="rId28"/>
    <p:sldId id="399" r:id="rId29"/>
    <p:sldId id="337" r:id="rId30"/>
    <p:sldId id="341" r:id="rId31"/>
    <p:sldId id="429" r:id="rId32"/>
    <p:sldId id="435" r:id="rId33"/>
    <p:sldId id="3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iel Westermann" initials="M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AD"/>
    <a:srgbClr val="905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75" autoAdjust="0"/>
    <p:restoredTop sz="88129" autoAdjust="0"/>
  </p:normalViewPr>
  <p:slideViewPr>
    <p:cSldViewPr>
      <p:cViewPr varScale="1">
        <p:scale>
          <a:sx n="81" d="100"/>
          <a:sy n="81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911F-95CF-42C2-924A-D114D7CBA34B}" type="datetimeFigureOut">
              <a:rPr lang="nl-NL" smtClean="0"/>
              <a:t>28-10-2014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5762-6AFC-40A6-A98B-7A461B02DD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3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a health human with the level of impairment at 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causes can affect the human and increase the level of impairment. (see list)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 Start of Decline (next 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So when we want to improve on these three aspects, the caren software can be used to control everything that goes on with and around the client or patients.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All different sorts of hardware can be included and controlled to develop tailored protocols, designed based upon scientific knowledge or even clinical experience.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By including for example dedicated VR the subjects’ environment can be manipulated.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B6D85-6A73-4BCB-B480-977D5B75A3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670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a health human with the level of impairment at 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causes can affect the human and increase the level of impairment. (see list)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 Start of Decline (next 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6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5762-6AFC-40A6-A98B-7A461B02DD1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55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a health human with the level of impairment at 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causes can affect the human and increase the level of impairment. (see list)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 Start of Decline (next 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dramatic</a:t>
            </a:r>
            <a:r>
              <a:rPr lang="en-US" baseline="0" dirty="0" smtClean="0"/>
              <a:t> decline after the start of decline  is associated with a CVA. For other disorders like M.S. or Parkinson's Disease there is a steady decline. For the illustration we will discuss the rehabilitation process for a typical CVA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Standing</a:t>
            </a:r>
            <a:r>
              <a:rPr lang="en-US" b="1" baseline="0" dirty="0" smtClean="0"/>
              <a:t> balance: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Weight shifting (to affected side)</a:t>
            </a:r>
          </a:p>
          <a:p>
            <a:r>
              <a:rPr lang="en-US" baseline="0" dirty="0" smtClean="0"/>
              <a:t>Performing increasingly difficult balance tasks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Dual tasking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additional tasks just like daily living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Dynamic balance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Stepping, anticipatory training and dynamic balance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(you can elaborate the gait habilitation part for presentation</a:t>
            </a:r>
            <a:r>
              <a:rPr lang="en-US" baseline="0" dirty="0" smtClean="0"/>
              <a:t> that have overlap with </a:t>
            </a:r>
            <a:r>
              <a:rPr lang="en-US" baseline="0" dirty="0" err="1" smtClean="0"/>
              <a:t>ReGAIT</a:t>
            </a:r>
            <a:r>
              <a:rPr lang="en-US" baseline="0" dirty="0" smtClean="0"/>
              <a:t>/CMILL or GRIAIL)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Weight support training</a:t>
            </a:r>
          </a:p>
          <a:p>
            <a:r>
              <a:rPr lang="en-US" baseline="0" dirty="0" smtClean="0"/>
              <a:t>Dual tasking</a:t>
            </a:r>
          </a:p>
          <a:p>
            <a:r>
              <a:rPr lang="en-US" baseline="0" dirty="0" smtClean="0"/>
              <a:t>Perturbation (changes in the environment)</a:t>
            </a:r>
          </a:p>
          <a:p>
            <a:r>
              <a:rPr lang="en-US" baseline="0" dirty="0" smtClean="0"/>
              <a:t>Functional Gait: changing environments with perturbations and dual tasks. (just like daily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4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C82E-9111-4F48-B1D4-E934DC2B32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382-F683-413F-87BF-39FD8C07A23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9BE-0595-48DA-9723-41A2224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382-F683-413F-87BF-39FD8C07A23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9BE-0595-48DA-9723-41A222478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2" descr="FOR 20 Powerpoint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0"/>
            <a:ext cx="9143032" cy="6858000"/>
          </a:xfrm>
          <a:prstGeom prst="rect">
            <a:avLst/>
          </a:prstGeom>
        </p:spPr>
      </p:pic>
      <p:sp>
        <p:nvSpPr>
          <p:cNvPr id="8" name="Tekstvak 10"/>
          <p:cNvSpPr txBox="1"/>
          <p:nvPr userDrawn="1"/>
        </p:nvSpPr>
        <p:spPr>
          <a:xfrm>
            <a:off x="756579" y="6426045"/>
            <a:ext cx="2604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RotisSansSerif"/>
                <a:cs typeface="RotisSansSerif"/>
              </a:rPr>
              <a:t>Smart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29373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0382-F683-413F-87BF-39FD8C07A23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9BE-0595-48DA-9723-41A2224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0382-F683-413F-87BF-39FD8C07A23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D9BE-0595-48DA-9723-41A222478C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2" descr="FOR 20 Powerpoint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0"/>
            <a:ext cx="9143032" cy="6858000"/>
          </a:xfrm>
          <a:prstGeom prst="rect">
            <a:avLst/>
          </a:prstGeom>
        </p:spPr>
      </p:pic>
      <p:sp>
        <p:nvSpPr>
          <p:cNvPr id="8" name="Tekstvak 10"/>
          <p:cNvSpPr txBox="1"/>
          <p:nvPr/>
        </p:nvSpPr>
        <p:spPr>
          <a:xfrm>
            <a:off x="756579" y="6426045"/>
            <a:ext cx="2604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RotisSansSerif"/>
                <a:cs typeface="RotisSansSerif"/>
              </a:rPr>
              <a:t>Smart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13076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8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hyperlink" Target="../../Videos/Filmpjes/stick-short.m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hyperlink" Target="../../Videos/Filmpjes/V-Gait-short.mpg" TargetMode="External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Videos/Filmpjes/V-Gait-short.m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OR 20 Powerpoint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23529" y="1844824"/>
            <a:ext cx="402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  <a:latin typeface="RotisSansSerif ExtraBold"/>
                <a:cs typeface="RotisSansSerif ExtraBold"/>
              </a:rPr>
              <a:t>スマート</a:t>
            </a:r>
            <a:endParaRPr lang="en-US" altLang="ja-JP" sz="3600" dirty="0" smtClean="0">
              <a:solidFill>
                <a:srgbClr val="FFFFFF"/>
              </a:solidFill>
              <a:latin typeface="RotisSansSerif ExtraBold"/>
              <a:cs typeface="RotisSansSerif ExtraBold"/>
            </a:endParaRPr>
          </a:p>
          <a:p>
            <a:r>
              <a:rPr lang="ja-JP" altLang="en-US" sz="3600" dirty="0">
                <a:solidFill>
                  <a:srgbClr val="FFFFFF"/>
                </a:solidFill>
                <a:latin typeface="RotisSansSerif ExtraBold"/>
                <a:cs typeface="RotisSansSerif ExtraBold"/>
              </a:rPr>
              <a:t>リハビリテーション</a:t>
            </a:r>
            <a:endParaRPr lang="nl-NL" sz="3600" dirty="0">
              <a:solidFill>
                <a:srgbClr val="FFFFFF"/>
              </a:solidFill>
              <a:latin typeface="RotisSansSerif ExtraBold"/>
              <a:cs typeface="RotisSansSerif Extra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4753954"/>
            <a:ext cx="806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tisSansSerif"/>
                <a:cs typeface="RotisSansSerif"/>
              </a:rPr>
              <a:t>Frank Nieuwenhuis</a:t>
            </a:r>
            <a:endParaRPr lang="en-US" dirty="0" smtClean="0">
              <a:solidFill>
                <a:schemeClr val="bg1"/>
              </a:solidFill>
              <a:latin typeface="RotisSansSerif"/>
              <a:cs typeface="RotisSansSerif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RotisSansSerif"/>
                <a:cs typeface="RotisSansSerif"/>
              </a:rPr>
              <a:t>CCO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744380" y="6295443"/>
            <a:ext cx="393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RotisSansSerif"/>
                <a:cs typeface="RotisSansSerif"/>
              </a:rPr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26788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83077" y="4149080"/>
            <a:ext cx="3384376" cy="1741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バランスリハビリテーション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立位バランス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二重課題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動的バランス</a:t>
            </a:r>
            <a:endParaRPr lang="nl-NL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4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</p:spTree>
    <p:extLst>
      <p:ext uri="{BB962C8B-B14F-4D97-AF65-F5344CB8AC3E}">
        <p14:creationId xmlns:p14="http://schemas.microsoft.com/office/powerpoint/2010/main" val="639621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88465" y="4107234"/>
            <a:ext cx="3384376" cy="2207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歩行リハビリテーション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体重免荷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視覚運動制御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歩行能力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二重課題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揺動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応用歩行</a:t>
            </a:r>
            <a:endParaRPr lang="nl-NL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8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</p:spTree>
    <p:extLst>
      <p:ext uri="{BB962C8B-B14F-4D97-AF65-F5344CB8AC3E}">
        <p14:creationId xmlns:p14="http://schemas.microsoft.com/office/powerpoint/2010/main" val="32353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83077" y="4149080"/>
            <a:ext cx="3384376" cy="1741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在宅リハビリテーション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パフォーマンスの維持・観察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学習行動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20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</p:spTree>
    <p:extLst>
      <p:ext uri="{BB962C8B-B14F-4D97-AF65-F5344CB8AC3E}">
        <p14:creationId xmlns:p14="http://schemas.microsoft.com/office/powerpoint/2010/main" val="130718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ja-JP" altLang="en-US" dirty="0"/>
              <a:t>機能障害</a:t>
            </a:r>
            <a:r>
              <a:rPr lang="ja-JP" altLang="en-US" dirty="0" smtClean="0"/>
              <a:t>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83077" y="4149080"/>
            <a:ext cx="3384376" cy="1741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在宅</a:t>
            </a:r>
            <a:r>
              <a:rPr lang="ja-JP" altLang="en-US" dirty="0"/>
              <a:t>リハビリテーション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パフォーマンスの維持・観察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学習行動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9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2405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83077" y="4149080"/>
            <a:ext cx="3384376" cy="1741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在宅リハビリテーション</a:t>
            </a:r>
            <a:endParaRPr lang="nl-NL" altLang="ja-JP" dirty="0"/>
          </a:p>
          <a:p>
            <a:endParaRPr lang="nl-NL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パフォーマンスの維持・観察</a:t>
            </a:r>
            <a:endParaRPr lang="nl-NL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学習行動</a:t>
            </a:r>
            <a:endParaRPr lang="nl-NL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04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172252" y="562595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測定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58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161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測定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運動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214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503326" y="41927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バランス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sp>
        <p:nvSpPr>
          <p:cNvPr id="28" name="TextBox 6"/>
          <p:cNvSpPr txBox="1"/>
          <p:nvPr/>
        </p:nvSpPr>
        <p:spPr>
          <a:xfrm>
            <a:off x="2910889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歩幅</a:t>
            </a:r>
            <a:endParaRPr lang="nl-NL" dirty="0"/>
          </a:p>
        </p:txBody>
      </p:sp>
      <p:sp>
        <p:nvSpPr>
          <p:cNvPr id="34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28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503326" y="41927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バランス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sp>
        <p:nvSpPr>
          <p:cNvPr id="28" name="TextBox 6"/>
          <p:cNvSpPr txBox="1"/>
          <p:nvPr/>
        </p:nvSpPr>
        <p:spPr>
          <a:xfrm>
            <a:off x="2910889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歩幅</a:t>
            </a:r>
            <a:endParaRPr lang="nl-NL" dirty="0"/>
          </a:p>
        </p:txBody>
      </p:sp>
      <p:sp>
        <p:nvSpPr>
          <p:cNvPr id="29" name="TextBox 6"/>
          <p:cNvSpPr txBox="1"/>
          <p:nvPr/>
        </p:nvSpPr>
        <p:spPr>
          <a:xfrm>
            <a:off x="3923928" y="34457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適応</a:t>
            </a:r>
            <a:endParaRPr lang="nl-NL" dirty="0"/>
          </a:p>
        </p:txBody>
      </p:sp>
      <p:sp>
        <p:nvSpPr>
          <p:cNvPr id="30" name="TextBox 6"/>
          <p:cNvSpPr txBox="1"/>
          <p:nvPr/>
        </p:nvSpPr>
        <p:spPr>
          <a:xfrm>
            <a:off x="3203848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自動化</a:t>
            </a:r>
            <a:endParaRPr lang="nl-NL" dirty="0"/>
          </a:p>
        </p:txBody>
      </p:sp>
      <p:sp>
        <p:nvSpPr>
          <p:cNvPr id="34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740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会社概要</a:t>
            </a:r>
            <a:endParaRPr lang="en-US" dirty="0" smtClean="0"/>
          </a:p>
          <a:p>
            <a:r>
              <a:rPr lang="ja-JP" altLang="en-US" dirty="0" smtClean="0"/>
              <a:t>リハビリテーション・プロセス</a:t>
            </a:r>
            <a:endParaRPr lang="en-US" dirty="0" smtClean="0"/>
          </a:p>
          <a:p>
            <a:r>
              <a:rPr lang="ja-JP" altLang="en-US" dirty="0" smtClean="0"/>
              <a:t>市場のレベル</a:t>
            </a:r>
            <a:endParaRPr lang="en-US" dirty="0" smtClean="0"/>
          </a:p>
          <a:p>
            <a:r>
              <a:rPr lang="ja-JP" altLang="en-US" dirty="0"/>
              <a:t>バランス</a:t>
            </a:r>
            <a:endParaRPr lang="en-US" dirty="0" smtClean="0"/>
          </a:p>
          <a:p>
            <a:r>
              <a:rPr lang="ja-JP" altLang="en-US" dirty="0" smtClean="0"/>
              <a:t>歩き</a:t>
            </a:r>
            <a:r>
              <a:rPr lang="ja-JP" altLang="en-US" dirty="0"/>
              <a:t>方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503326" y="41927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バランス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sp>
        <p:nvSpPr>
          <p:cNvPr id="28" name="TextBox 6"/>
          <p:cNvSpPr txBox="1"/>
          <p:nvPr/>
        </p:nvSpPr>
        <p:spPr>
          <a:xfrm>
            <a:off x="2910889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歩幅</a:t>
            </a:r>
            <a:endParaRPr lang="nl-NL" dirty="0"/>
          </a:p>
        </p:txBody>
      </p:sp>
      <p:sp>
        <p:nvSpPr>
          <p:cNvPr id="29" name="TextBox 6"/>
          <p:cNvSpPr txBox="1"/>
          <p:nvPr/>
        </p:nvSpPr>
        <p:spPr>
          <a:xfrm>
            <a:off x="3923928" y="34457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適応</a:t>
            </a:r>
            <a:endParaRPr lang="nl-NL" dirty="0"/>
          </a:p>
        </p:txBody>
      </p:sp>
      <p:sp>
        <p:nvSpPr>
          <p:cNvPr id="30" name="TextBox 6"/>
          <p:cNvSpPr txBox="1"/>
          <p:nvPr/>
        </p:nvSpPr>
        <p:spPr>
          <a:xfrm>
            <a:off x="3203848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自動化</a:t>
            </a:r>
            <a:endParaRPr lang="nl-NL" dirty="0"/>
          </a:p>
        </p:txBody>
      </p:sp>
      <p:sp>
        <p:nvSpPr>
          <p:cNvPr id="31" name="TextBox 6"/>
          <p:cNvSpPr txBox="1"/>
          <p:nvPr/>
        </p:nvSpPr>
        <p:spPr>
          <a:xfrm>
            <a:off x="4650554" y="3068960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認知</a:t>
            </a:r>
            <a:endParaRPr lang="nl-NL" dirty="0"/>
          </a:p>
        </p:txBody>
      </p:sp>
      <p:sp>
        <p:nvSpPr>
          <p:cNvPr id="34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sp>
        <p:nvSpPr>
          <p:cNvPr id="36" name="TextBox 6"/>
          <p:cNvSpPr txBox="1"/>
          <p:nvPr/>
        </p:nvSpPr>
        <p:spPr>
          <a:xfrm>
            <a:off x="5425769" y="2897186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二重</a:t>
            </a:r>
            <a:r>
              <a:rPr lang="ja-JP" altLang="en-US" dirty="0"/>
              <a:t>課題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362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503326" y="41927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バランス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sp>
        <p:nvSpPr>
          <p:cNvPr id="28" name="TextBox 6"/>
          <p:cNvSpPr txBox="1"/>
          <p:nvPr/>
        </p:nvSpPr>
        <p:spPr>
          <a:xfrm>
            <a:off x="2910889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歩幅</a:t>
            </a:r>
            <a:endParaRPr lang="nl-NL" dirty="0"/>
          </a:p>
        </p:txBody>
      </p:sp>
      <p:sp>
        <p:nvSpPr>
          <p:cNvPr id="29" name="TextBox 6"/>
          <p:cNvSpPr txBox="1"/>
          <p:nvPr/>
        </p:nvSpPr>
        <p:spPr>
          <a:xfrm>
            <a:off x="3923928" y="34457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適応</a:t>
            </a:r>
            <a:endParaRPr lang="nl-NL" dirty="0"/>
          </a:p>
        </p:txBody>
      </p:sp>
      <p:sp>
        <p:nvSpPr>
          <p:cNvPr id="30" name="TextBox 6"/>
          <p:cNvSpPr txBox="1"/>
          <p:nvPr/>
        </p:nvSpPr>
        <p:spPr>
          <a:xfrm>
            <a:off x="3203848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自動化</a:t>
            </a:r>
            <a:endParaRPr lang="nl-NL" dirty="0"/>
          </a:p>
        </p:txBody>
      </p:sp>
      <p:sp>
        <p:nvSpPr>
          <p:cNvPr id="31" name="TextBox 6"/>
          <p:cNvSpPr txBox="1"/>
          <p:nvPr/>
        </p:nvSpPr>
        <p:spPr>
          <a:xfrm>
            <a:off x="4650554" y="3068960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認知</a:t>
            </a:r>
            <a:endParaRPr lang="nl-NL" dirty="0"/>
          </a:p>
        </p:txBody>
      </p:sp>
      <p:sp>
        <p:nvSpPr>
          <p:cNvPr id="34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sp>
        <p:nvSpPr>
          <p:cNvPr id="35" name="TextBox 6"/>
          <p:cNvSpPr txBox="1"/>
          <p:nvPr/>
        </p:nvSpPr>
        <p:spPr>
          <a:xfrm>
            <a:off x="6267461" y="2372726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持続</a:t>
            </a:r>
            <a:endParaRPr lang="nl-NL" dirty="0"/>
          </a:p>
        </p:txBody>
      </p:sp>
      <p:sp>
        <p:nvSpPr>
          <p:cNvPr id="36" name="TextBox 6"/>
          <p:cNvSpPr txBox="1"/>
          <p:nvPr/>
        </p:nvSpPr>
        <p:spPr>
          <a:xfrm>
            <a:off x="5425769" y="2897186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二重</a:t>
            </a:r>
            <a:r>
              <a:rPr lang="ja-JP" altLang="en-US" dirty="0"/>
              <a:t>課題</a:t>
            </a:r>
            <a:endParaRPr lang="nl-NL" dirty="0"/>
          </a:p>
        </p:txBody>
      </p:sp>
      <p:sp>
        <p:nvSpPr>
          <p:cNvPr id="37" name="TextBox 6"/>
          <p:cNvSpPr txBox="1"/>
          <p:nvPr/>
        </p:nvSpPr>
        <p:spPr>
          <a:xfrm>
            <a:off x="5730674" y="2649900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揺動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1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V="1">
            <a:off x="2699792" y="507564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2503326" y="41927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バランス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 flipV="1">
            <a:off x="3211441" y="493464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2879812" y="54359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24" name="Straight Arrow Connector 5"/>
          <p:cNvCxnSpPr/>
          <p:nvPr/>
        </p:nvCxnSpPr>
        <p:spPr>
          <a:xfrm flipV="1">
            <a:off x="3738981" y="503499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3211441" y="5773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26" name="Straight Arrow Connector 5"/>
          <p:cNvCxnSpPr/>
          <p:nvPr/>
        </p:nvCxnSpPr>
        <p:spPr>
          <a:xfrm flipV="1">
            <a:off x="4140052" y="4771984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3808423" y="527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sp>
        <p:nvSpPr>
          <p:cNvPr id="28" name="TextBox 6"/>
          <p:cNvSpPr txBox="1"/>
          <p:nvPr/>
        </p:nvSpPr>
        <p:spPr>
          <a:xfrm>
            <a:off x="2910889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歩幅</a:t>
            </a:r>
            <a:endParaRPr lang="nl-NL" dirty="0"/>
          </a:p>
        </p:txBody>
      </p:sp>
      <p:sp>
        <p:nvSpPr>
          <p:cNvPr id="29" name="TextBox 6"/>
          <p:cNvSpPr txBox="1"/>
          <p:nvPr/>
        </p:nvSpPr>
        <p:spPr>
          <a:xfrm>
            <a:off x="3923928" y="34457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適応</a:t>
            </a:r>
            <a:endParaRPr lang="nl-NL" dirty="0"/>
          </a:p>
        </p:txBody>
      </p:sp>
      <p:sp>
        <p:nvSpPr>
          <p:cNvPr id="30" name="TextBox 6"/>
          <p:cNvSpPr txBox="1"/>
          <p:nvPr/>
        </p:nvSpPr>
        <p:spPr>
          <a:xfrm>
            <a:off x="3203848" y="3707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自動化</a:t>
            </a:r>
            <a:endParaRPr lang="nl-NL" dirty="0"/>
          </a:p>
        </p:txBody>
      </p:sp>
      <p:sp>
        <p:nvSpPr>
          <p:cNvPr id="34" name="TextBox 6"/>
          <p:cNvSpPr txBox="1"/>
          <p:nvPr/>
        </p:nvSpPr>
        <p:spPr>
          <a:xfrm>
            <a:off x="2172252" y="581367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cxnSp>
        <p:nvCxnSpPr>
          <p:cNvPr id="35" name="Straight Arrow Connector 5"/>
          <p:cNvCxnSpPr/>
          <p:nvPr/>
        </p:nvCxnSpPr>
        <p:spPr>
          <a:xfrm flipV="1">
            <a:off x="4708423" y="4841912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5"/>
          <p:cNvCxnSpPr/>
          <p:nvPr/>
        </p:nvCxnSpPr>
        <p:spPr>
          <a:xfrm flipV="1">
            <a:off x="5220072" y="4700919"/>
            <a:ext cx="0" cy="441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6"/>
          <p:cNvSpPr txBox="1"/>
          <p:nvPr/>
        </p:nvSpPr>
        <p:spPr>
          <a:xfrm>
            <a:off x="4888443" y="520223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運動</a:t>
            </a:r>
            <a:endParaRPr lang="nl-NL" dirty="0"/>
          </a:p>
        </p:txBody>
      </p:sp>
      <p:cxnSp>
        <p:nvCxnSpPr>
          <p:cNvPr id="38" name="Straight Arrow Connector 5"/>
          <p:cNvCxnSpPr/>
          <p:nvPr/>
        </p:nvCxnSpPr>
        <p:spPr>
          <a:xfrm flipV="1">
            <a:off x="5747612" y="4801261"/>
            <a:ext cx="0" cy="72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6"/>
          <p:cNvSpPr txBox="1"/>
          <p:nvPr/>
        </p:nvSpPr>
        <p:spPr>
          <a:xfrm>
            <a:off x="5220072" y="553929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sp>
        <p:nvSpPr>
          <p:cNvPr id="40" name="TextBox 6"/>
          <p:cNvSpPr txBox="1"/>
          <p:nvPr/>
        </p:nvSpPr>
        <p:spPr>
          <a:xfrm>
            <a:off x="4180883" y="55799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</a:t>
            </a:r>
            <a:endParaRPr lang="nl-NL" dirty="0"/>
          </a:p>
        </p:txBody>
      </p:sp>
      <p:sp>
        <p:nvSpPr>
          <p:cNvPr id="41" name="TextBox 6"/>
          <p:cNvSpPr txBox="1"/>
          <p:nvPr/>
        </p:nvSpPr>
        <p:spPr>
          <a:xfrm>
            <a:off x="4650554" y="3068960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認知</a:t>
            </a:r>
            <a:endParaRPr lang="nl-NL" dirty="0"/>
          </a:p>
        </p:txBody>
      </p:sp>
      <p:sp>
        <p:nvSpPr>
          <p:cNvPr id="44" name="TextBox 6"/>
          <p:cNvSpPr txBox="1"/>
          <p:nvPr/>
        </p:nvSpPr>
        <p:spPr>
          <a:xfrm>
            <a:off x="6267461" y="2372726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持続</a:t>
            </a:r>
            <a:endParaRPr lang="nl-NL" dirty="0"/>
          </a:p>
        </p:txBody>
      </p:sp>
      <p:sp>
        <p:nvSpPr>
          <p:cNvPr id="45" name="TextBox 6"/>
          <p:cNvSpPr txBox="1"/>
          <p:nvPr/>
        </p:nvSpPr>
        <p:spPr>
          <a:xfrm>
            <a:off x="5425769" y="2897186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二重課題</a:t>
            </a:r>
            <a:endParaRPr lang="nl-NL" dirty="0"/>
          </a:p>
        </p:txBody>
      </p:sp>
      <p:sp>
        <p:nvSpPr>
          <p:cNvPr id="46" name="TextBox 6"/>
          <p:cNvSpPr txBox="1"/>
          <p:nvPr/>
        </p:nvSpPr>
        <p:spPr>
          <a:xfrm>
            <a:off x="5730674" y="2649900"/>
            <a:ext cx="150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揺動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686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06378" y="4365618"/>
            <a:ext cx="1044116" cy="34977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6658" y="3683000"/>
            <a:ext cx="2663614" cy="678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0654" y="4255805"/>
            <a:ext cx="72008" cy="210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35712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20272" y="3596615"/>
            <a:ext cx="0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0272" y="3692549"/>
            <a:ext cx="158417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1" name="Rechte verbindingslijn 10"/>
          <p:cNvCxnSpPr>
            <a:stCxn id="8" idx="2"/>
          </p:cNvCxnSpPr>
          <p:nvPr/>
        </p:nvCxnSpPr>
        <p:spPr>
          <a:xfrm flipV="1">
            <a:off x="2404836" y="3413092"/>
            <a:ext cx="6127604" cy="36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331418" y="1700808"/>
            <a:ext cx="23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アプローチ</a:t>
            </a:r>
            <a:endParaRPr lang="nl-NL" sz="3600" dirty="0"/>
          </a:p>
        </p:txBody>
      </p:sp>
      <p:cxnSp>
        <p:nvCxnSpPr>
          <p:cNvPr id="20" name="Straight Arrow Connector 5"/>
          <p:cNvCxnSpPr/>
          <p:nvPr/>
        </p:nvCxnSpPr>
        <p:spPr>
          <a:xfrm flipH="1">
            <a:off x="2743849" y="5733256"/>
            <a:ext cx="20522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4026505" y="5335547"/>
            <a:ext cx="18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人工現実感（</a:t>
            </a:r>
            <a:r>
              <a:rPr lang="en-US" altLang="ja-JP" dirty="0" smtClean="0"/>
              <a:t>VR</a:t>
            </a:r>
            <a:r>
              <a:rPr lang="ja-JP" altLang="en-US" dirty="0" smtClean="0"/>
              <a:t>）</a:t>
            </a:r>
            <a:endParaRPr lang="nl-NL" dirty="0"/>
          </a:p>
        </p:txBody>
      </p:sp>
      <p:cxnSp>
        <p:nvCxnSpPr>
          <p:cNvPr id="22" name="Straight Arrow Connector 5"/>
          <p:cNvCxnSpPr/>
          <p:nvPr/>
        </p:nvCxnSpPr>
        <p:spPr>
          <a:xfrm>
            <a:off x="4796077" y="5733256"/>
            <a:ext cx="222419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5"/>
          <p:cNvCxnSpPr/>
          <p:nvPr/>
        </p:nvCxnSpPr>
        <p:spPr>
          <a:xfrm flipH="1">
            <a:off x="3259410" y="5229200"/>
            <a:ext cx="14050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6"/>
          <p:cNvSpPr txBox="1"/>
          <p:nvPr/>
        </p:nvSpPr>
        <p:spPr>
          <a:xfrm>
            <a:off x="3704544" y="4821743"/>
            <a:ext cx="24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拡張現実感（</a:t>
            </a:r>
            <a:r>
              <a:rPr lang="en-US" altLang="ja-JP" dirty="0" smtClean="0"/>
              <a:t>AR</a:t>
            </a:r>
            <a:r>
              <a:rPr lang="ja-JP" altLang="en-US" dirty="0" smtClean="0"/>
              <a:t>）</a:t>
            </a:r>
            <a:endParaRPr lang="nl-NL" dirty="0"/>
          </a:p>
        </p:txBody>
      </p:sp>
      <p:cxnSp>
        <p:nvCxnSpPr>
          <p:cNvPr id="28" name="Straight Arrow Connector 5"/>
          <p:cNvCxnSpPr/>
          <p:nvPr/>
        </p:nvCxnSpPr>
        <p:spPr>
          <a:xfrm flipV="1">
            <a:off x="4664452" y="5191075"/>
            <a:ext cx="1635740" cy="38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5"/>
          <p:cNvCxnSpPr/>
          <p:nvPr/>
        </p:nvCxnSpPr>
        <p:spPr>
          <a:xfrm>
            <a:off x="6380253" y="5507206"/>
            <a:ext cx="2224195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78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市場のレベル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597" y="2492896"/>
            <a:ext cx="29622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ハイレベルな臨床サービス・研究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596" y="3216796"/>
            <a:ext cx="296227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評価・訓練のためのハイテク医療機器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42882" y="2636913"/>
            <a:ext cx="3281445" cy="3753522"/>
            <a:chOff x="4414511" y="2890595"/>
            <a:chExt cx="1744307" cy="2040697"/>
          </a:xfrm>
        </p:grpSpPr>
        <p:sp>
          <p:nvSpPr>
            <p:cNvPr id="6" name="Right Triangle 5"/>
            <p:cNvSpPr/>
            <p:nvPr/>
          </p:nvSpPr>
          <p:spPr>
            <a:xfrm rot="8100000">
              <a:off x="4414511" y="3166971"/>
              <a:ext cx="1744307" cy="1764321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8164236">
              <a:off x="4688852" y="3059312"/>
              <a:ext cx="1200831" cy="1176052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8175436">
              <a:off x="5074539" y="2890595"/>
              <a:ext cx="448574" cy="44857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597" y="4216411"/>
            <a:ext cx="29622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在宅リハビリテーション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5744557" y="2816061"/>
            <a:ext cx="323850" cy="1069492"/>
          </a:xfrm>
          <a:prstGeom prst="upDownArrow">
            <a:avLst>
              <a:gd name="adj1" fmla="val 4411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市場のレベル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597" y="2492896"/>
            <a:ext cx="296227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柔軟性、精確性、仕様、協同、データ、遅い</a:t>
            </a:r>
            <a:r>
              <a:rPr lang="en-US" dirty="0" smtClean="0"/>
              <a:t>…..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596" y="3216796"/>
            <a:ext cx="296227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使いやすい、スタンダード、再現性、早い</a:t>
            </a:r>
            <a:r>
              <a:rPr lang="en-US" dirty="0" smtClean="0"/>
              <a:t>…..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42882" y="2636913"/>
            <a:ext cx="3281445" cy="3753522"/>
            <a:chOff x="4414511" y="2890595"/>
            <a:chExt cx="1744307" cy="2040697"/>
          </a:xfrm>
        </p:grpSpPr>
        <p:sp>
          <p:nvSpPr>
            <p:cNvPr id="6" name="Right Triangle 5"/>
            <p:cNvSpPr/>
            <p:nvPr/>
          </p:nvSpPr>
          <p:spPr>
            <a:xfrm rot="8100000">
              <a:off x="4414511" y="3166971"/>
              <a:ext cx="1744307" cy="1764321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8164236">
              <a:off x="4688852" y="3059312"/>
              <a:ext cx="1200831" cy="1176052"/>
            </a:xfrm>
            <a:prstGeom prst="rt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8175436">
              <a:off x="5074539" y="2890595"/>
              <a:ext cx="448574" cy="44857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597" y="4028816"/>
            <a:ext cx="2962275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簡単、廉価、ボリューム、支援</a:t>
            </a:r>
            <a:r>
              <a:rPr lang="en-US" dirty="0" smtClean="0"/>
              <a:t>….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88207" y="2028974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dirty="0" smtClean="0">
                <a:latin typeface="Tahoma" pitchFamily="34" charset="0"/>
                <a:cs typeface="Tahoma" pitchFamily="34" charset="0"/>
              </a:rPr>
              <a:t>具体的な需要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研究プロジェクト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6110" r="67135" b="87871"/>
          <a:stretch/>
        </p:blipFill>
        <p:spPr bwMode="auto">
          <a:xfrm>
            <a:off x="819151" y="1352550"/>
            <a:ext cx="1880642" cy="8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9" t="80094" r="25729" b="10925"/>
          <a:stretch/>
        </p:blipFill>
        <p:spPr bwMode="auto">
          <a:xfrm>
            <a:off x="3114310" y="1333500"/>
            <a:ext cx="1114790" cy="11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7367" y="1524000"/>
            <a:ext cx="8593115" cy="4525963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 descr="http://www.ipfw.edu/dotAsset/2f64992e-0c4e-42fa-80e5-4737efef14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09" y="3203724"/>
            <a:ext cx="2854027" cy="10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w8NDA0NDQ8WFAwODhAPDQ8PDhQUDRUOFRQWFhQUFRYYHCggGRomGxQVIjEhJikrLi4uFx8zODMsNygtLisBCgoKDg0OGxAQGi8kICYyLCwtLCw3NywsLDQsLCwsLCwsLywvLDQsLCwsLCwsLCwsLCwsLCwsLCwsLCwsLCwsLP/AABEIAIIBhQMBEQACEQEDEQH/xAAcAAEAAQUBAQAAAAAAAAAAAAAABwEEBQYIAwL/xABPEAABAwMABAcIDggEBwEAAAABAAIDBAURBhIhMQcTFiJVlNIUNUFRVHSBsxcyNGFxc4KRkqSxstHTFSMzQlJicqFTdZOiJCVDY8HD48L/xAAZAQEAAwEBAAAAAAAAAAAAAAAAAwQFAgH/xAAwEQACAgAEBAYABwADAQAAAAAAAQIDBBETURIhMlIUMTNBcZEiI2GBsdHwQuHxwf/aAAwDAQACEQMRAD8A0FbpjhAEAQBAEAQBAEAQBAEAQBAEBRAVQBAEAQBAEAQBAEAQBAEAQBAEAQBAUQFUBRAVQBAUQFUAQBAEAQBAEAQBAEAQBAEAQFEBVAEAQBAEBRAVQFEBVAEAQBAUQFUAQBAUQFUAQBAEAQBAEAQBAEAQFEBVAUQFUAQBAEAQBAEAQBAEAQBAEAQBAZ+22COazXC4l7hLSSxRsjGOLcHujBLtmf3z8yilY1YobkqgnW5bHnopo1Lc5nNaRHTRDWqql/7OOPedp3uwDgek7EttUF+vsjyutzf6FnfIqWOoeyhkkkp27BLKGgvd4S0ADDfFnauoOTX4vM8mop/hNmt2gontHdhmcK6SCaqpqXAw+nic0E+PJ1hjb++1QyxGVnDly8syWNGcM/cxNipLTJBrV9ZNFUa7gGQwa7OL2apzqnbvUk3an+FLI4gq2vxM2K5aKWWlgpJ5rhUiKsjMtORACSwBpJIDNnt271DG22TaUVyJZVVxSbb5mPtejFDWy3HuWpldT0lF3RG90Ya90mHEtcC3dzR866lbOCXElm2cxqhJvJ+Rpo3KyVzYdIbBHR0Fqq2SOc+vhfJI12NVpaIzhuBu553+JRV2OUpR2JZwUYxe5kabROkpaWGqvVS+HuhutT0tOwOqizfrO1gQ3eNmNmRtzsXDulKWVazy9/Y6VUYrOby/Q9YdFbfcWSCzVcprI2F/cla1jXyNG/Ue0AZ+fwZxvXjtnB/mLluj1VQmvwPn+pi9C9HGXGqqKeZ74+JppJeaBr67HNbquDhs3n5l3dY4JNHFVam2ma405APvKYiNh0Y0fjrqa6zvkc11BSGojDMYc4NkOHZG7mDd41FZY4uK3ZLXWpKT2L7RjRqjqLbVXGuqJYoqeoEJ4lgdsIZg41Sc5fhcWWzU1CK8zquuLi5SZ9fo3R3pKq6r/wDNOK/tQ4ad2Wlp0dgqqS81TZX6lvAfTc0DjGEyapeCMjYwbsbyupWOMoxy8zyNalGT2LDRnR6e51HEwbGNGtPM79lFH4XOPj2HA8PwZI6ssVazZxXBzeSMnR2Ghqr1BbqSolfTPL2PqSGZc9rHuzGMe15oGTv242YJ4dk41uUlz2O1CDsUU+ReVdmsEMssMlxqRJFI+N4FNkB7HFrhkM27QVyp3NZqKOnCpPJtmA0hp6CN0X6OqJJmkO40zRahadmqBzRnO35lLW5vrWRFNQXSzEOOAT7ykODYtONH47XVx08UjntfTRzF0mNbWc54I2DdzVDTY7I5sltgoSyQ0E0ejutcaWWRzGCB8utHjWy0tAG0bucl1jrjxIU1qcsmXugGiDLxHWF8zo3wNj4rVALC94fjWztxlo3eNc33OtrkdU1KxPM1eupJKeaSCZurNE8skafA4f8Aj3/Ep001miFpp5MzOkNgjo4LTKyRzjX0rZ5A7GGuIYcNwN3PO/xKOFjk5LYknWoqP6mfdoLStvptLqiQNfSiWGTDNYzbSWEYxjVDj6FDry0uPL3JNGOpwZmi1MDopZIpBiSJ7o3jxPaSD/cK0nms0V2snkbHJoxFHbbbVSyvFTcKkRxxAN1BT62DJtGc41T8sKHVbnKK8kS6SUE35szF70XslBUvpqm4VLZmBpcG04cMOAI2hmNxUcLbZrNRR3KuqLybZr2kFLao4Wut9XNNPxgDmTQ6jBHquy4HVG3Ib85U1bsb/GkiKxVpfhZsd70Ts1vlZDV19Q2V8TZQGwBw1HEgbWs8bSoYXWzWcYomlVXHk2yxm0So6mkqam0VrpnUjDJPTzwlkvFgElzTgZ2A7MHOMZC6V0oySsWWZy6ouLcH5Fno7o1BLRyXK41DoLeyTimcUzWnll8TMggD38Hcd2Mrqy1qXBBZs5hWnHik8kZGh0YtVzD4bVVztrmsc+OGtYzUkDd4DmNGPnPwLmVtkOc0sv0OlXXPlB8/1MTojo42vfXMme+N1JSyTANAzxjDjVdkLu23gSa9ziqvjbT9j0tdFZH08T6quqGVJbmWOOn1mNd4gdQ5CSd2f4Usj2Kqy5tmbv2idlt04p6qvqWymNsgDYA4ajiQDlrP5SooXWzWcYoknVVF5NssrNoxbp6S4V01XMyipaoQxvZEC90TtQMc5urnJLx4F1O2xSUUlm0cxrg4uTfI8/0bo70lVdV/+a94r+1HnDTuyzs2j0FXBep2Sv4u3xGWmOqAZGHjdXjARs2Rt3Y3ldTscXFZeZ5CtSUnsXNstdjlZA2SvqG1Mgja9jafLBM7ALQdTdrHGVzKVyzyisj2ManlzZkb1oxZKCpfS1NwqWzMDS4Npw4Yc0OG0MxuIXELbprNRR1KuqLybZotQGCSQRkuiD3CNzhhxjydUkeAkYVpZ5cyu8s+R5L08CAICqAkjQC2trLBdqeSYRROqYXSzP8AasjZxT3nb/K0qnfLhti0s+X9lqmKlW0z70wDJLFA6yv/AOUQyOZWRtaRMZARiSUnaQTg7f4mndu8q5WvU6vY9t51rg8jQLNbn1tXT0kftp5Wx5HgafbO9DQT6FbnLhi5MrQjxSSJSq2V0WklLJBRTfo2kZHQM1YncV3MW4e74A52ffEYVFcDpab5vmXHxq1ZLl5Eeaa2b9H3OqpgMR6/GQeLiX85oHwbW/JVumfHBMq2w4ZtGc08706NeYyfdgUdHXP5/sku6IfH9FzwSMY79MNkdqxuoCHvxktYdfLseHA24XOK/wCOW51hv+RYCxWLpp/Un/gutS7sONOruM5pjSwcTopBHJxtKXGNshaW68RfTjJad2QVHS3+Y35/+klqX4EvL/w1/hWne++1TX+1ibDHEPAI+La7Z8p7lLhllUiLEP8AMZiNEZ3xXW3vjOH92QN2by17wxw9LXEelSWpODz2OK21NZEj2aFseld9awc3uSR+zdrPbC9/+5zlTm86If7ctwSV0siIGe1HwBaBRN64O+9+kn+WO9XOq1/XD5/osU9M/j+y+0Mp4JdGbnHVzmGnNdHrzBheW4EBHNG/JwPSuLnJXR4Vm8v7OqknU+J5LP8AoxX6CsfTT+pP/Bd6l3YccFXcZPguoe6rdfacyCMSxQMdI/2rGkS5cfgGVxiZcM4s7w64oyRd6QxRHR8tsMuaGnme25BrSKiXGP1jzvLPCdmCCPACF5W3q/m+fsdTS0/y/L3NX4Me/wBQf1S+okU2I9J/73IKPUX+9jLXqy2V1bVuku72Suqp3SMFG8hshkcXNzjbg5GfeUcJ28KyiSThU5PORql/pKWGZrKGpNRCYw50jojGQ/Jy3B94A599WIOTX4lkQzUU/wALzMW/cfgK7Rwb3wxd9IP8vg+/KquE6H8ljE9f7FeBnvyfM5vvRpi/T/cYXrPPQORzLLpA9hLXtp4HNcDhwcNcgg+PK9vWdkBS8q5HrpGxt5tjbxEB3dSNbDdY2jewDmzAeL/xn+FeV/lT035PyPZ/mQ415rzPPTr3Foz/AJdH9kK9p6p/P9i7yh/ti64TK91JpJFVM9tBHTSAeMAuy30jI9K5w8eKlx+RfLhtTLThBsvG3uE022O7CCWBwHN1pMMcfscf6l1RPKvn/wATy6GdnL3PvTqua++UdHD7mtzqWliHg1g5hf8A/lvyF5THKtyfm82e2y/MUV7ZGb4QLVapbrO+ruToKgsiDohSueAAwap1hvyNqionYofhjmju6Fbl+KWRomkdvoIGRmgrjUOcXCQOgdHqtA2Hbvyrdcpt/iWRWsjBL8LzJA4RbBTVVbDLPc4aZ4o4mCKZuXloc8h/thsOSPQqmHslGLSi3zLV1cZPNyyLOhtsVotNyrKKoFdLNF3K+Sn1RDTsdve4axcfbA+gbhkrpydlkYyWXvz9zlRVcG4vP/4YLRvSOiNudabrG80wlM0E8H7SN535Hwl23b7YjClsqnx8cPMjrsjw8E/Iv7fonTzSCWxXcGrYHOiilBiqdxB1XbDuJHtfCuJXSSyshyOlVFvOuXMrwbxyMqb42cETtoKgTB/t+NDudnxnOUxGXDHLc9w+fFLMjz930K57lT2N84ZO+7PMofvSKphPT/cs4nr/AGLzQungl0busdXOYac1kOvMGF5bjiS3mjfkgD0rm5yV0XFZvL+zqpJ1NSeSz/oxf6CsfTT+pP8AwXepd2HHBV3HtoF3q0m8wZ92oS/rh8/0dU9E/wDbmo2r3VTecQ/fap5dLII9SNl4WO/1V/RB6pqhwvpIlxHqM1FWCAIAgCAIDb7LXQs0au9O+VgqJaindFC6Role0PiJLWk5IGDu8RVecXrReXL/ANJ4taUl/vYtNBtJP0dUubMNegqhxVZERluodmvjwkZOzwgkeJdXVcceXmvI5ps4Hz8jZLRBQWesuVfDWwTMhpnfouNtTG+V0kmeaWg5y3AbnxPz48Qzc7Yxi01uTRUK25J/BpvKi5dIVHWpPxVjSr7UV9Se7Ng0yuENxtdsrTOw3GFppquIyN7oc0ZxIW5yRluc/wDcUVUXCco5cvNEtslOClnzPDTSuhltmj8cUrHyQUb2TsY9rnxvLYcNeAeaeadh8RXtMWpzbXv/AGeWtOMcv95Hpwc18EEd4E8zIzLQOZEJJGtL34fzW5O07RsC8xEW+HJe57RJLizZpY3BWSsjctL7hFJatHmQTMdPT08glbHI0yRvxDq6wBy05ad/iVeqLU55rz/7LFslwwyf+5GRuYpNImQ1LaqKlu7I2xVENS7Ugl1dzmP+fcCcbCNgK4jxU5rLOP6HcuG7nnkz5s1qo7HKK64VkM9TDk0tHRycY4ykYa57iBqgbd4wDtySAEnOVq4YLJbsRhGp8Unz2PPg8vbH3avqq6eOJ1VTT5fLIGR8Y97CGguPgG4eIL2+D01GK8jyiec25MsW6FU4AH6coN3lA/Fda8uxnmgu5F7o26noItI6V9ZA8vt/F08jJW8XM90Uh1YsnnEF4bgeFc2cU3B5Pz+j2GUVNZ+x9aImnn0fuFBLWwU809Yx7O6Zms5rRCc4JyRzCEt4lapJN8vb9xXlKtxby5ljyLp+nKDrA/Fda8uxnmgu5Hto1UwU1t0jpn1EXGPjbFT/AKxo47U41utECcuB2HZ4wvLE5Tg0v+hW1GM1mYjQzSN1rrBKRrU0o4uri3h0R8IHhcMkjx7R4VJdVqRy9/Yjqs4JZmxW+nobfpLRz01ZC62vMsrXidmIcxPHFyHPNwXDGd4IG8FQyc50tNPP+SVKMbU0+R4XXRSmnqqmdt7oA2aomlaDUNyA97nAHbv2r2NslFLgYlUnJviRrmkFnjonRCOtgqeMDiTSyB4ZjGx2DsznZ8BU1c3LzTXyRTgo++ZiCMghSEZI91jptIoKSeKshgukMLYJ4Kp/Ftfq7dZjvDtLjsB9tg4wqceKltNZr9C3JRuSaeTFlhp9HGVNXPWQz3J8DoKWmpJOMDS4g6z3YGNrW7SBgA41iQEm3flFLJbsRSpzbebMNohWww2e+wySsbLNTxNhY97WveRr5DATlx2jd41JbFuyDSI62lCWZjdD9IHW2sbMRrU8g4qri3h8DvbbPCRvHzeEru2vjjl7+xxVZwSzNh4Taqjc60xUE7JKemgMY4uUP1GAxhgcQcg4Hh27FFh1P8TkubJb3HOOTLHhUroam7ulp5WSxdzwt14ntezWGtkZacZXWGi415NHOIac+RseiF+of0bSVFbMwVtm7qFLE+RolljdGdRrGk5dvDR77FDbXPjaiuUsiWqceBOXmiOqOpL62KeZ3OdVMlledgyZA57j4vCVca/DktiqnnLNm/6a2WkuVxlrI7zRMZI2Noa+paXc1gadx95VKZyhDhcGWra4zlnxI1G/6OxUkAljuNLUuLwziqaUOkAIJ1iM7tmPSFYrscnk4tfJXsrUVnxJmU4VK+GpuMMlPMyWMUMLC+KRr2h4fIS0lp37Rs99cYaLjBpr3O8Q05ctimgFZE2nvVNNPHF3Xb3MiM0jWMdMA9rRlxAz+sS9POLSzyYoaykn7o9rO+iudpht087KWvpZHvp5pgBDKx5J1Hv8B52N+dgIztC8mp12OaWaZ7BxnDhbyaLix6MRWurgrrhcqVsVM/jWR007pZ5HN3Na3VBxu3Z8Xvrmdrsi4xi+e51GpQlxSkj00X0hgluN9q5nshbV0k3EtlkawkkgMYMna/AGweHKW1tQjFc8hXYnOUnyzI7xzfQrfuVPY3PhWr4am6Mkp5WSxikiaXxSNezWDn5GWnGdo2e+q+Gi4wya9yxiGnPlsXeiBp57DcqCWtgp5p6qJ0ZqZms5rOKcTgnJHMIXNvErYySb5e37nVaUq3FvIsuRdP05QdYH4rrXl2M80F3I9dFqiClotJaeSoi1n0whp3cY0CZzePGYsnnZy07P4gvLU5Sg0v8AryFbUYzWZqdteG1NO5xAa2eIuJOAAHgkkqeXkyCPmjYOEysiqLzUywSskic2ENkieHxnEbQcOGzeosOmq0mS3tOzNGrqchCAIAgCAIAgKICqAIAgCAIAgKIAAgKoAgCAIAgCAIAgCAIAgKYQABAVQBAEAQBAEAQFEBVAEAQFAEBVAEAQFEBVAEAQBAEAQBAEAQEqcDtlpKukq3VVNFK5tQ1rXTQseQ3UBwC4bBlUcXOUZLJ5FzDRi4vNEg8kbZ0dTdVi7Kqa1ncyzpw2Rr+n+jdBBZ66WGigZKyMFkkdPG17Trt2ggZCmotm7Em2RXQioPJEFLTM8IAgCAn7RHRi3y2q3yy0NO+SSjge976aMvc4xtJJJGSSVlW2zU2lJ+bNKuuPCuRl+SNs6OpuqxdlR61nczvThshyRtnR1N1WLsprWdzGnDZDkjbOjqbqsXZTWs7mNOGyHJG2dHU3VYuymtZ3MacNkOSNs6OpuqxdlNazuY04bIi7hktVNSTUApaeOEPjnLxDE1gcQY8Z1Rtxk/Or2EnKSebzKmJik1ki/wCByzUlXTVjqqmilcydgYZoWPIGpnALhsC4xc5RayeR1hoxaeaJC5I2zo6m6rF2VU1rO5lnThsjA6d6NW+G0V0sNFAyVkJLHsp42vacjaCBkKWm2bsSbZHbCKg8kQQtQzj5fuPwFAdJUuidsMUZNvpiSxpJNLHnOB/Ksd3WZ9TNXThsj15I2zo6m6rF2V5rWdzGnDZETcLlBT0VxpRS08cbO5myOjjia2NzhI72zQMHYAPgV/CycoPNlLEpRkskShbdHbTU08NQy302pNEyVv8AwsW5zQR+776pSssi8uJlxQg1nki55I2zo6m6rF2VzrWdzPdOGyIn4X7DFRVlNJTRNignhI1ImBsYljdzjgbMkPb8yv4Wxyi02U8TBRaaNCVorG4cFdljrrqBPG2SnghklkZI0OjcThjQ4HYdrs/JVfEzcIcifDwUp8yZeSNs6OpuqxdlZ2tZ3MvacNkUOiVrAJNvpsDaSaWLGPoprWdzGnDZEL6LCnrdJIv1Efcc1TOWQcU3ieJEchjGpjG4NO7etKzijT58yjXlK3y5E08kbZ0dTdVi7KzdazuZe04bIckbZ0dTdVi7Ka1ncxpw2Q5I2zo6m6rF2U1rO5jThshyRtnR1N1WLsprWdzGnDZDkjbOjqbqsXZTWs7mNOGyHJG2dHU3VYuymtZ3MacNkc73yNrK6sYwBrGVU7WNaMNDRI4AAeAALXh0r4MyfUyZ+D/Rugns1FLNRQPlfG4vkkp43PcddwySRkrOvtmrGk2XqYRcE2jYeSNs6OpuqxdlQ61ncyXThsjEaV6B0dTQTx0lLDFVBuvA+KFjHF7doYSBuO7058CkqxEoyTk80cWUxlHJIgFzSCQQQ4EggjBBG8EeNapmmT0WhZJc6CORodG+rga9jwCxzS8Agg7CCFxa8oNrY7rWc0dBckbZ0dTdVi7KydazuZpacNkOSNs6OpuqxdlNazuY04bI52vMYZW1bGABjaqdrWtGGhokcAAPAAFrw6UZk+plmujkIAgCAmPgM9x1vnLfVtWdjepfBewvSyTFTLRrPCV3juHxQ++1TYf1ERX+mznZa5mBAEAQHSmhPee2eY0/q2rGu9SXyzVr6EZtRnYQBAEAQEQ8O37e2/F1H3oloYLyl+xSxfmjIcBfuWv84Z9xcY3qR3hOlknKkWjXOEXvHcPiD9oU1HqRI7vTZzmtcyz5fuPwFEDquj/YxfFs+wLDfmbCPZeAhXhw75UvmY9Y9aOD6H8lDFdS+DceB658faBCTz6SV8R8eoeez+zsfJVfFxysz3J8NLOGWxvKrFg0Thkt3HWnjgOdSzMk9/UdzHfeB+SrWEllZluV8THOGexBa0zPJj4D7dqUlXVkbZ5mxM/oiGcj5T3D5KzsZL8SiXsLH8LZJiplo1jhIuncdmq3g4klZ3PFtwdaXmkj3w0ud8lTYeHFYiK6XDBkO8Gff23/ANcvqZFo4j0n/vco0eojolZBphAEAQBAEBy/pD3wrvPKj1rltQ6V8IyZ9T+SeeDTvFb/AIp3rHLLxHqs0aPTRs6hJQgIO4X9HO5K0VsTcU9YSX43NqRtd9Ic74Q5aWFs4o8L9ihia+GXEvc1jQ/vtbfPaf1jVPb0S+GQ1da+TphYxqhAcvX73fW+d1HrXLbh0r4Rkz6mWK6OSiAqgKICZOAz3HW+ct9W1Z2N6l8F7C9LJMVMtGs8JXeO4fFD77VNh/URFf6bOdlrmYUQFUAQHSmhPee2eY0/q2rGu9SXyzVr6EZtRnZGHDXcZqdtv4ieSLWM+txUzo84DMZ1SM71dwcVLPNZlXFSaSyZF3KKt8vqOuS9pXdOPavop6kt2OUVb5fUdcl7Sace1fQ1Jbscoq3y+o65L2k049q+hqS3Zb1dfNUapnmklLQdQyyufgHfjWJxuC6UUvJHjk35slrgL9y13nDPuKhjepF3CeTJOVItGucIveO4fEH7QpqPUiR3emznNa5lny/cfgKIHVdH+xi+LZ9gWG/M2Eey8BCvDh3ypfMx6x60cH0P5KGK6l8HxwK3PirlLSuPNqoctGf+rFzh/tL/AJl7jI5wz2GFllLLcm1ZpfLK9UAq6Oppnbp4ZI/S5pAPzrqEuGSZ5JZpo5de0tJa4Yc0kOHiI2ELb8zIOktBrb3HaaGAjDxC18g8Ilk/WPH0nEehY90uKbZqVR4YJGdURIRDw5XTMtHQtOxjXVMo/mdlkf8AYSfOFfwcOTl+xSxUvKJqnBn39t/9cvqZFYxHpP8A3uRUeojolZBpBAc66WX2rZdLgxlbO1jauZrWtqpGtDQ84AAdsC16q4uC5LyMyycuN82YnlFW+X1HXJe0u9OPavo51Jbscoq3y+o65L2k049q+hqS3ZUaQ1vgrqjrcvaTTh2r6PNSW7LB7y5xc4kucS5zicuLjtJJO8rs5Oh+DTvFb/inescsjEeqzTo9NGzqElCAxOlNkZcqGekfsL25jcf3ZRtY75/7ZXdc3CSkcTgpxyIB0Yp3w3uhhlbqyxXCGORp3h7ZQCPnC1bGnW2tjOrWViT3OlFjmoEBy9fvd9b53UetctuHSvhGTPqZYro5CAIAgJj4DPcdb5y31bVnY3qXwXsL0skxUy0azwld47h8UPvtU2H9REV/ps52WuZgQBAEB0poR3mtnmNP6tqxrvUl8s1a+hGbUZ2ecsLH412h2N2s0HHzr3MHx3FD/hM/02/gnEzzJDuKH/CZ/pt/BOJjJDuKH/CZ/pt/BM2Mkc0aSAC5V4AwBW1IAG7HGuWzX0L4RlT6n8slDgL9y13nDPuKljepFvCdLJOVItmucIveO4fEH7QpqPUiR3emznNa5lny/cfgKIHVdH+xi+LZ9gWG/M2Eey8BCvDh3ypfMx6x60cH0P5KGK6l8GkWG4mjraWqH/QmY92N5ZnDx6Wlw9KszjxRcSCEuGSZ1AxwcAQcggEEbiCsU1iqAgXSDRzW0pNFq/q6qrjlx4DDJ+sl+bEnzLUrs/I4tkZ86/zsiellmgEBzXptdO7brWVAOWGUxxeLio+Y0j4dXPpWxTDhgkZdsuKbZd8Gff23/wBcvqZF5iPSf+9zqj1EdErINIIDxdSREkmNpJ2klgzn5l7mzzJFO4of8Jn+m38E4mMkO4of8Jn+m38E4mMkajwq00bbHVFsbQdaDBDAD+2YrGGb1EQ4hflsgRahnHRPBp3it/xTvWOWRiPVZp0emjZ1CSlsa6MVApi7EzojM1p8MYdquI+Alv0gveF5ZnmfPIuV4eka6b6OcXfLVc4m8yaupYqrHglD26j/AEgap99rfGrlNudcoPZ5Fa2v8yMluSUqZZCA5ev3u+t87qPWuW1DpXwjJn1MsV2chAEAQEx8BnuOt86b6tqzsb1L4L2F6WSYqZaNZ4Su8dw+KH32qbD+oiK/02c7LXMwIAgCA6U0I7z2zzGn9W1Y13qS+WatfQjNqM7LO4XWmpdXumeOLXzqcbI1mcYzjJ27wuowlLyRy5KPmyz5VW3y+n6xH+K60bO1nmrDdDlVbfL6frEf4po2drGrDdDlVbfL6frMf4po2drGrDdHO+kEjX3CuewhzH1dQ5jmnLS0yuIIPhBC1ocor4RmT6n8kpcBfuWu84Z9xUsb1It4TyZJypFs1zhEGbJcfNyfmIKlo9SJHd0M5yWwZZR+4/AUB1XSfso/6G/YFhvzNhHsvAQrw4d8qXzMesetHB9D+ShiupfBHKuFY6J4Nrp3XZqR5OZImdzybcnWi5oJ98tDT6VkYiPDYzTplxQRs6hJTBVVgbJeaa5YH6mkmhPj4wubqH6L5h6QpVZlW4fqcOC41IzqiOzCaa3TuK11lQDh7Yi2L41/MZ/dw+ZSUw4ppHFkuGLZzUAtkyjZ+DTv7b/65fUyKHEek/8Ae5NR6iOiVkGkEBip9JaCN7o5K2BsjHFr2unYHBw2EEE7CpFVN80mcOyC9z45VW3y+n6xH+KaNnaxqw3Q5VW3y+n6xH+KaNnaxqw3Rq3CZf6Kos1TFBVwySudDqsjmY55xKwnAB8QKnw9c1Ym0Q3zi4NJkILSKB0Twad4rf8AFO9Y5ZGI9VmnR6aNnUJKRZwq3aSgu1pq4vbRRyktzscwuaHsPwgkK7hoKcJRZUxE3GUWiSrbXR1VPFUQuzFMxr2H3iPD76pyi4vJlpNNZo9pYmvAa9oIDmuAI2azXBzT8IIB9C8TyPT7QBAcvX73fW+d1HrXLbh0r4Rkz6mWK6OQgKICqAmPgM9xVvnLfVtWdjepfBewvSyTFTLRgdO6KWptFbBAwvmkjAYwYyTrtPh+BS0yUbE2R2xcoNIhHkHdvIZPpR9paXiKtyhoWbDkHdvIZPpR9pPEVdw0LNhyDu3kL/pR9pPEVbjQs2MDV00kEr4ZmlssbiyRhxkOG8HClTTWaI2mnkzo/QjvPbPMaf1bVj3epL5ZqV9CM2ozsjrhfsNXXih7kgdLxZm4zVLRjWDMe2I8RVvC2RhnxMrYiEpZZIjfkHdvIX/Sj7SueIr7iroWbDkHdvIX/Sj7SeIr7hoWbFeQd28hf9KPtJ4ivuGhZsWF30craFjZKundEx7tRjnFpBdgnHNJ8AK6hbCfKLOZVyj5okPgKqR/zCD979TKB73PafsHzqpjV5Ms4R+aJYVEuFpdqFtVS1FM/wBpPC+Jx8Qc0jP911GXC0zySzWRzTerPUUEzoKqMse0kBxB4t4H7zHbnArZhOM1nEypwcHkzIaG6NzXOsijZG7uZsjTUzYPFtjBBcNbdrEbAN+3xAlcXWquP6nVVbnL9DpFY5qBAQXwz1IkvDWA/saSJjh4nFz3/Y9q08Isq/3M/FP8ZoatFclTgNumJK2hcfbBtTEPfGGSf2MXzFUcbDkpfsXMLLziS4qBcCAICLeHG6YipKFp2yPdUSD+VnNYD8Jc4/JV3Bw5uRUxUuSiRCtApGz8Gff23/1y+pkUOI9J/wC9yaj1EdErINIICBdJ9C7nNcq6aKje6KSqmfG4OjwWFxIO1y1K761BJsz50zcm0jG8g7t5C/6UfaXfiK+440LNhyDu3kL/AKUfaTxFfcNCzYcg7t5C/wClH2k8RX3DQs2MHX0UtNM+CdhZNGQHsOMgkAjds3EKWMlJZojaaeTOgeDTvFb/AIp3rHLJxHqs0qPTRs6hJSHeHT3VQfES/fatDBeTKWL80e3AxpJqufa5nbHa0tISf3t8kY+8PlLzF1f81+57hbP+DJcVAuBAEBy9fvd9b53UetctuHSvhGTPqZYro5KICqAICY+Az3HW+ct9W1Z2N6l8F7C9LJMVMtBAEAQBAc2ac9+bj51J9q2KfTiZd3qMnjQnvPbPMaf1bVl3epL5Zo19CM2ozsIAgCAICNuHL3BR+ef+qRXMF1P4KuK6UR1oFfxbLlFO8/qHgw1HxTsc70ENPwAq3fXxwyK1M+CWZ0ZG8OaHNILXAFrgcgg7QQfEsg0z6QHy9gcMOAI8RGQgKtaAMAYA3AbkBVAWtzuEVJTy1M7tWGJhe93vDwDxknYB4SV1GLk8keSkorNnM97uT62sqKuTY+eQvx/C3c1voaGj0LZhFRiooypy4pNlkujkz+gVz7ju9FMThjpRDJ4tSXmEn3gSHfJUV8eKtokplwzTOkFjmoEAQHO3CRdO7LzVvBzHC4U8f9Mex3+8vPpWvh4cNa+zMvlxTZrKmIjZuDPv7b/65fUyKHEek/8Ae5NR6iOiVkGkEAQBAEAQHOnCT39uHxjPVRrXw/pIzL/UZMnBp3it/wAU71jlnYj1WXqPTRs6hJSHeHT3VQfES/fatDBeTKWL80RvR1L4JY5onassT2yRuHgc05CuNJrJlVNp5o6V0XvbLlQw1cezjG4kZ/BKNj2+g/OMHwrGsg4ScWakJqcc0ZVcHYQHL1+931vndR61y24dK+EZM+pliujkIAgCAkngp0qobbTVUdZPxb5Jw9g4qV+W6gGcsaQNoVPE0znJOKLWHtjBNSZvPslWbyz6tUflqt4W3b+Cx4ivceyVZvLPqtR+Wnhbdv4HiK9x7JVm8s+rVH5aeFt2/geIr3HslWbyz6rUflp4W3b+B4ivceyVZvLPq1R+Wnhbdv4HiK9yEdKqyOpuVbPC7Whlne+N2qRlp3HBAI9K0aouMEmULGnNtEtaL6f2qnttDBNVas0NLDHI3uec4e1gDhkMwdo8Co2YexzbS9y5C+tRSbMp7JVm8s+q1H5a48Lbt/B34ivceyVZvLPq1R+Wnhbdv4HiK9x7JVm8s+rVH5aeFt2/geIr3HslWbyz6tUflp4W3b+B4ivceyVZvLPq1R+Wnhbdv4HiK9zSeFXSuguNJTRUc/GSR1PGPHEyswzi3jOXtA3kKxhqZwk3JFe+2M4pRZGaulU3PQvhCqLY1tPK3jqIe1YXYljH/bcfB/KfQQq12GjPmuTJ6r3Dk+aJRtfCJaqkD/ihE/wsqRxRHyjzT6CVSlhrI+30W43wl7mdgvFJIMx1ULgdxZOxw/sVE4SXmiVST8mfNTfaKIZlq4WD+eojb9pXqhJ+SPHKK82a7eOEy10wIjlM8g3Mp2kt+mcNx6SpYYWyXtl8kUsRBe+ZE2mGmdTdngSfq6VhzHTsOW5/ief3nfMB4Ar9VEa/LzKdl0p/BramIggKFATxauEy2GlgNTU6tTxTOPZ3PO7EuqNYZawg7c7isuWFszeS5GhHEQy5su/ZKs3ln1Wo/LXnhbdv4OvEV7lvcOE21tgmdBU684jeYWdzzjWk1TqjLmADJxvXscLZnzR48RXlyZApcSSXHLicuJ3kneVqGcEBnNB7hFR3ajqah+pBE55kfqudgGJ7RsaCTtI3BRXRcoNIkqkozTZM3slWbyz6tUflrP8AC27fwXvEV7j2SrN5Z9VqPy08Lbt/A8RXuPZKs3ln1Wo/LTwtu38DxFe49kqzeWfVqj8tPC27fwPEV7j2SrN5Z9WqPy08Lbt/A8RXuPZKs3ln1ao/LTwtu38DxFe5DGm1wiq7rWVNO/Wglewxv1XNyBGwHY4AjaDvC0KYuMEmUbZKU20SVoPp1bKS1UdNUVOrPEwiRnETOwS9x3tYQdhG4qndh7JTbSLVV0IwSbM77Jdm8s+q1H5ai8Lbt/BJ4ivcjbhW0hpLlUUj6KXjGxRSNkPFyMw4uaQOe0Z3eBXMNXKCfEiriLIza4TRlaK5u3Bhpcy2VEsVU8toZxrOcGudqTNGx2q0E4I5pwP4fAFWxNLsWa8yxRaoPJ+RJnslWbyz6tUflqn4W3b+C14ivceyVZvLPqtR+Wnhbdv4HiK9yB7tM2WrqpGHLJKiZ7DgjLHSOLTg7RsIWnFZRSM+TzbZaLo5KoAgCAogKoAgCAIAgCAIAgCAIAgCAIAgCAICmqPEgAA8SAqgCAIAgKICqAIAgCAIAgCAogKoCiAqgCAIAgCAIAgCAIAgCAICiAIAgCAqgKIAgCAqgKIAgCAIAgCAICqAIAgKIAgCAIAgKoCiAIAgCAqgCAogCAqgKICqAogKoCiAIAgCAqgCAogCAIAgCAIDpnkrbej6XqcPZWNrWdz+zV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clbb0fS9Th7Ka1nc/sacNkOStt6Ppepw9lNazuf2NOGyHJW29H0vU4eymtZ3P7GnDZDkrbej6XqcPZTWs7n9jThshyVtvR9L1OHsprWdz+xpw2Q5K23o+l6nD2U1rO5/Y04b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63305"/>
            <a:ext cx="2088232" cy="69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6128"/>
            <a:ext cx="2781301" cy="8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" y="3512593"/>
            <a:ext cx="3428004" cy="6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b="12640"/>
          <a:stretch/>
        </p:blipFill>
        <p:spPr>
          <a:xfrm>
            <a:off x="4860032" y="1354933"/>
            <a:ext cx="3746598" cy="713012"/>
          </a:xfrm>
          <a:prstGeom prst="rect">
            <a:avLst/>
          </a:prstGeom>
        </p:spPr>
      </p:pic>
      <p:pic>
        <p:nvPicPr>
          <p:cNvPr id="12" name="Picture 4" descr="Moving Beyond Logo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1" y="4365105"/>
            <a:ext cx="2096666" cy="8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0" y="2347475"/>
            <a:ext cx="1972924" cy="9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medicaldelta.nl/uploads/media_items/neurocontrol.original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149" y="2375087"/>
            <a:ext cx="2080073" cy="9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HEhUTExQVFRUXGBwWGRgYGBoaGhoaHRccHRwcIB4dHiggGBsnHBkdIjIiJSsrLi4uIB8zODMsNygtLisBCgoKDg0OGxAQGzQkICY0NC81NDQsLDQsLi8sLy8vLiw0LC8sLCwvLCwuLC8sLSwsLCwsLDQsLCwsLCwsLiwsL//AABEIANMA7wMBEQACEQEDEQH/xAAcAAEAAgMBAQEAAAAAAAAAAAAABAcDBQYBAgj/xABFEAACAQIEAwUFBgMGAwkBAAABAgMAEQQFEiEGMUETIlFhcQcyQlKBFCNicpGhFZKxFjNTc4KyRKLRNDVDY5PD0uHwF//EABoBAQACAwEAAAAAAAAAAAAAAAACBQEDBAb/xAA7EQACAQICBwYFAgUDBQAAAAAAAQIDEQQhEjFBYXGR8FGBobHB0QUTIjLhFEIjM1KC8aLC0hUkYmOS/9oADAMBAAIRAxEAPwC8aAUAoBQCgFAKAUAoBQCgFAKAUAoBQCgFAKAUAoBQCgFAKAUAoBQCgFAKAUAoBQCgFAKAUAoBQCgFAKAUAoBQCgFAKAUAoBQCgFAKAUAoBQCgFAKAUAoBQCgFAKAUAoBQCgFAKAUAoBQCgFAKAUAoBQCgNBmHF+FwLaCxdhsdA1AfW9v0rtpfD61RaVrcSvrfE8PSlot3e42uXZhHmaa4mDLy8wfAjmDXNVpTpS0ZqzOujXhWjpQd0Sq1m0UAoBQCgFAKAUAoBQCgFAKAUAoBQCgFAKAUAoBQCgFAKAUB4zBBcmwG5JoDkM+4rgnDRxTwt0bQwl+mlTv6MVH5twLLC4Sd9Jxfl4+yb4aytx+JVOOi3a+6/ht72lxzRys+LkC6tazw3CsrLpC35Arb7u+9mQ/W+1WkacL2toy7b+u3enyKOdWpo6Wlpx2q1rd2zc1zOk4Ci+zz4hVJMemNxfnZhqW/npbeuD4jLSpwb15rlk/EsvhUdCrUjHVk+ea8DtqqC8FAKAUAoBQCgFAKAUAoBQCgFAKAUAoBQCgFAKAUAoBQCgFAfMkYlBVgCDsQRcEeY60TsCgvaNlkfCWZI2GsgZVm7PSCqXZlKgHYo2k93pcjlYC9wdSVWl9XC/W011KelFq2s6CEpiEkeLdJYFZQL7MZ410i++zqbA7226V1aX26T1Sfk/Q8vVw8qU5wcbNxWXY3JK3PNbjvuEMKIhNIOTP2anxSFezB/UNVNjZ3cY9iv3yzLzAU1HTktrt3RyXkzoa4SwFAKAUAoBQCgFAKAUAoBQCgFAKAUAoBQCgFAKAUAoBQCgFAKA/PvtJxgzbNH7wZFYQWBNxosGJ2t/eMw28Dyq+wUdGkl258/wAGZRag5pZpSl3Je6sbjgKNocKrWuS5dR49n3UHo2IkH8pqdRpu3Web5RXiV/xjLFu2tWXfFZc5yXIuHLMGMBEkQ+BQt/E23P1O9UVWo6k3N7Tqo01SpqC2Ik1rNooBQCgFAKAUAoBQCgFAKAUAoBQCgMWIxKYUandUHixAH71KMJTdoq5Gc4wV5OyNd/aKB/7svLb/AA43cfzAaf3rf+kqL7rLi0vyc362k/tvLgm/G1j4HEUd7FHHqYx+2u/7Vn9JLtXj7D9ZC9mn4e5Pw+PTEciRflqBW/pcDV9L1plSlHWb41Yy1EqtZsFAKAUAoBQEDP8AMxk2HlnYX7NCwHzN8KjzLWH1qdKDnNRW0w3ZXZ+a8tV5XeRu+4DOTzLuTYbDnqnkQfrXop2WS1auuCTOynbQvvS7o/VLm7LvLn4OykQGKLYrCoJI5Hs9Sg/6p2nk/wBK1wYmpam3tfrZvlHRXeyhj/HxLm+2/K6XOWk+5HeVUlmKAUAoBQCgFAKAUAoBQCgFAKAUBq80z+HLjoJLyHlHGNTk+g5fWumjhalRXWS7Xkjlr4ylSei85dizZzuJz/EY9iifd/8AlwgSy/6m/u4v6jwruhhaVNaUs97yXctb8mV08ZXqS0Y5bo/VLvf2rzR9YPhibEHXJojO3ec/aJj6s/cU+aisTxtOK0Y58PpjyWfNmaeAqyelOy4/VLm8l3I3H9l4XA1tJKR8Uja/+VhoH8tcv62ovtsuCt46/E7f0FJ/deT3u/g8vA9XhqNPdd18lEar+ioP61h4yT1pePq2FgYR1Nrkl4JGuxOAkyw6rBgdiVB3H4tMbP8AS4B8a3xqwqq3Xi0vA0TpTpPS8vW0W/E3+WYv7Qtj7w532P1HT09K4qsNFndRqaSJtajcKAUAoBQFZe2fOjCkWFTdmPbMo3JCnTEtut5SGH+Was/h1K7dR7Muu7zNVbONu3y2+FzlOGst0yRopB0sGB6fdMY42/K2KaWWx+GEeFdcpXzer3zf+my4yNuKqOlRstepcZe3lEuDhfCiGHWBYSWK35iMALGP5AGPmzVV4ublPRezz1vxy4JHHgqajT0lt1cNS8M+LZuK5TsFAKAUAoBQCgFAKAUAoBQCgImZZlFlaa5XCjp4k+AHMmttKjOrLRgrmmtXp0Y6VR2RxubcSSYyw1HDRvYKtx28t+VrkCNT8xI8i3KrOlhadJXf1Nf/ACvd7vIqamLrV3owvFPZ+9r/AGre+65ssp4VGn7whFbnHGxu3+ZL7z+i6VvWmtjs/pzfa9nCOpd92b6Hw5W+vJPYnr4y1vgrI20eY4PLRoE2HiAJGnWi2INiLX5351xyjVqPSkm+ZY0404fRCytsR9jiDCH/AInD/wDqp/1qPyan9L5Gw9XPsKwJGJgIHM9qlh+9Pk1P6XyMOSTtcy4PNIMeSIpopCBchHViB47HlUZQlHWrGbmLF5rhRqjkngHwsjSIDv0IJqUYVPuimHDSyauctlmMOXTtGDqRT3CALaTuPdVUAII33O3Peu+a+bC719drbON0/ku8VZeHkkt+vsWo7iOQSgEbg7iq1pp2Z1ppq6PqsGTDisUmDGqR1Rb2uzBRc8hc9ayouWSQMGGzeDFsFjnidiLhVkViQOZABuRtUnTmldpi5MJtUAfnzMMxbibMJcQnzgQX5Xv2WG58ty058g1X8YKjRUH3+b9uQprSnfYuvbxOu4Qy8Yq2i+iUiNL8xAqaVJ8D2AZj+LEitU56EXJ61n33/wCXhA4ca3Vqxpc+Ms3yjlxkWqBp2FUp3HtAKAUAoBQCgFAKAUAoBQCgOfz3iUYJuxhXtZz8I91PNj5c7dBzIruw+Dc1p1HaPnw64XK7FY9U38umtKfguPXGxwkmIxGayMcOhxc4JDYhgfs0Fhcqm33jDwUHyG4Y2Mp06UdF/Suza+P+eL2HJRwlSrL5lR3fb/xX+5q3YnrOdx2Q44uXOGxTuSbylbzNtvptqXDIfLU58TewzGvSaV5LhsXl6LdtO35fy04xjltebv6yfh2t6izvZZhnwmBCvEYT2j2QxvGbbb2k77XN+8258uVVeOknVunc6qKejmrdcu5ZFS57wdj58VOwwszBppCGtcaTIxFj4Wtyq0p4qkoK8ti8jdGMY5Ry8vdvhZb2c/jsvky1zHLG0bgAlWG9jyNuQHrW+E1NaSd0HJWyXPrRX+p7zY5Rk2IzYaocO8qobFlF7G17amDadvkUVCdWEPulY0zjdZLzz9X32W4sH2W8P4nLsdJLLBJEhgdAWBtcyRkDvSMx2U87VwY2tCdJRjK7v6PcSg3azy8vbknxNLxrhzh8zxAF+8wYWJAs8aE8lPxFv/1q3YZ3ox62kklf/Hur+PkdZwVkH2w9o1hGptbT7x2uLv3iORLG3QDqa58RiHHJa+u4zVpxlk/T89XLEVdIsKrAlY9oCuvbVJbD4dR7zTHSPxGN0+lhITfxAqw+H/fJ7vX8GGr5Gv8AY3kokaTGEd0fcw/lUWLeRO9/zGtmPq2Sh3shDW2uusjo/arnX8JwLoptJOexU9QpBMjeVkDb+JWubBUtOqm9SzJsqvJcHpjVd1Mu5tzUSxnl49ngwzDnZsQtWs25Sy6s/WXhEmmqdNznq1vgvd5d6Li4RwHY6nIA0/dKByBveS3kGAjHlEKrcZUVlFcfbwz/ALiuwkZSlKpPXnzecvH6f7UdJXCd4oBQCgFAKAUAoBQCgFAKA4niTirtdceHdURBeXEE2VF62P7XG5Oy72NW2GwaglOsuC7ev8lNicdKrJ0sP3y7OHXArriLGSYa0GiWCJ1DWNlxGKvuCefYRdTq9224ZgQO2M/mPSTu/CPu9+3cidHCQoR+rvv69u6OaW27sbngP2hRZJGIJ41SEE6HhU6Rc7rp3eQDcmTckne/M8mKwUpvTi7ved1Kq5T0LZvn39l9izfja2cvx8WZIJIZEkQ8mQhh+o6+VVMoSi7SVmdBJqIFAUJ7W/8AvOT8kf8At6f9avcAv4K4s1ynZ5a/H2jvevs1HZew8Ww2I/zv/bX9a5PiX3x4eop5q/Xu+LLJqtNhV/tEwgjx6StYL2Kkkjqrv5EnYjYAfvta4NuVLRWu5rdRU5aUnZJG89meP+2Rzi1gsgI8bFBz3O91+lacfS0HHh6kKOJ+e5Ps65mLijj45PM8UcQk0AXJJuXY2VQAOd9/QEipUMAqkFOTtfq5pqYtxm4RV7dWPeEOPv47iPs8kSoSGKMrXDaLauY5G5seuk8qhiMH8uGknf8AJ0U6mlr6t6Gi9tCNipsHGm7kSIg/FIY1v9FVvS4rb8Psoyb3eFycslpd3Xl3licP5WuS4eKBeSKB6nqf1rgq1HUm5MRVlYpz2i5mvEWZGMk/Z8MGRiPlTv4ggjkx0iIfiAHWrfCQdKjfbLpe5lLSduuvY2fDeGeaVnIHaKdNvh7d3VnH5RL2cfUaMM9Mkt3pbz0bvjNHP8QqZKnDW8+TtHucs+ES2sDhhgo1jXkoAueZ8SfMneqepNzk5PabqcFTgorYZ6gTFAKAUAoBQCgFAKAUAoDgeLeJftheCJwkKAmaYnu6R724+DptuxIA5965wmFVKKq1FnsXW3y18KLF4qeJqfp6Gra/Pu89XHzg7h/+JaMTMhSBSHw8DDdj0xEw6yH4E5IPE71oxeKd3FPPa/Rbu17SxwuEhRikut/Hy1I6bibhmDiaPRMpuPddTZ1va4B+U2F1OxsOoBHHQxE6LvE6ZwUvTcUlxnwLiuHryEdtD/ixrYIo5Bk3MY8918+lXNDFwrPPJ9hKEY04aMdut7Xu79r26tWT0ORZ1PkEnaYeQxt8Q5ow8HXk39R0INb6lKFRWmvwG+vRderP0PwXxGvFGGWcDS1ykic9LixI9CCGHkRVBiKDoz0WEb2tBkob2ti2ZSHpojHmTp5em/7+dX2A/krvOWtKzt1xfXuuy9iY04fEDqJhfwH3a7D0rj+JffHh6ksO7plj1WnQV97WYtsO3S7qR8x7pUemxq3+FPOSKr4pe0Xs8+wj+y/EjCnE6j3QiuT+XWXPp3gL9bCpfE46WhbrVYj8NlbSv1rucfl6NxFjUV7hppe0cjmC4LAA2NikQdlJ5HY11VmqNLLYrcvd2TFCLqTu9rv7ckQcsxB4bx6FjpEEuhj4RI5jb+dix8ufKoVF82k968Xn4IsKcdF9al7yLamyc5lnAxDi8eGw6hL8u2d5CT6hAv6iqpVNDD6K1t+CsbHnK3XXsbHjXPP7O4OWcW1gaYwesjbJ6i+58ga1Yel82oo9WJlG5BCYI+0995CCurfUFktGCTzEmK75BPu4dqu6ru7bF0+Ucv7jZTjt1em/uSbfAtrgbKRhwvMrEoNzzZ2XYnrcIxc+czeFcOMqWjo7X0+by4RRV0X8+u6tstnK0V3Rz4yZ2lVhYCgFAKAUAoBQCgFAKAUBx/HOfGAfZoj3398jmAeSj8Tf09RVp8Pwql/FnqWr37im+KYxx/g0/uevv2cWchwblY4rnI2OCwzBntyxOIG6g+MSA3A5G4Jvrsu7G4hwV/3PVuXu/wAbDqwOEVCnbbt9uCLfqlO81eN4jwmAkMUuJgjkAuVeRFIFr3sT4b1tjRqSV4xbXAw2kerxDhJBqGKw5XxEsZH66qx8monbRfIyfnzjObDvjpzhQnYBrro9xm0LqI/Drvy2ty2NX+HU1SWnr69DVKLu0n+OutRY/sJRuwxLHcGVd/xBO9+xWq74l90eBKCyuWfVaTKJ9rC6syk2bZI7EC/Nf/r96vcA7UUcleOk7WOy9iothpv83c+J0Dz51x/Evvjw9TZQTV7nV5zxAmXnQtpJflHT81uXpz9OdclOi5ZvJHRZ9JnIcSZfNmeHeaRj3SG5kbXsRyNhv4Hz8a7sLVjCooxObG0P4Tb18el4HJ4DMhgI8RYahJCYAEvpuzr92D8RK67kX5gi/WyqU3Nx3O/58rFPRno6W9Wy8vO7Nr7IsAcVi5JjuIUIvYbyyHvMPIBCvgenWuL4jUtTUe3yRZ4aFpN9X661mo9quWnC5i5RS3bCORR80hHZIg8TqQtbz9Klgp3oq+y69bnU8nfrdyLqyiB8PDGshBlCIJGHJnCAMf1FU9RpydtWwktRUftazY53jEwcbAJCe8x90Sst2Y/hihuSQdrsKtcDT+XTdR635flmbdeZg4fwwxcoOg9nGobR1toCRR+bCJlX8+Ic9K3ale+fb687y4RRpx9TQp/L7cu5W0ub0aa/uLkyvCnBxhTYsbs5HV2N2Ppc7eAsKpq09Od1q2cFqM0aehBJ69vF6yXWo2igFAKAUAoBQCgFAKAiZrjhlsLytyRb28T0H1NhWyjTdSagtpqr1lRpuo9hQnFmbOb7kyzE3PWx528L30+l69O4qMVBajz/AMNg6taVepsz737L0Lo4GyhcjwMEQ56A7nxd+8x/U2HkBXnMVU06sn1keiptuKbN9XOTKW9qHCGNx+OknhgaSJlSzIVJ2UAgrfVzHh4VcYPEUo0lGTszHazhW4cxi/8AB4q/L/s8v/wrt+dT/qXNGHlo9bTe5F7OMdmjqGiMEZsTJLtYHfZL6y3kQB0JFaamMpQ23e731GLXvvLy4ayOPh3Dph4r6V3LH3mYm7MfMn9NgNhVJVqyqzcpEkrG0rWZKf8AaTkE2IxzziJjGVQa7XGwtYFQWverbB1oqno3zI/LUnd9eHr3EnhXt8JC0MRCiRrs66iwOkCwuVZeXO1a68oOWk9mw7IYfbJ8/RrI7PJOHBh+8+58zck+NzvXHUrORGVSMcoczeY7CjExPH8ylR5XG371rhLRkmc0lpJoprGcNYwMT2E55gOWaVgOoQWGgnldiR4MeZvo4qlbWvLn+ORVPDz0r2fO/I7/ANmfD8mQ4Zu2UJJK+vQCDoQABUuNidixPixqqxlaNSp9OpeJZUouMczb5lw/HmOKw2JcnVhxJpXoWcKAT+Wxt61qhWcYSgtpJq7TPni7PRw7hZJyNTDuxp88jbIvjz526AnpWKFL5k1HqxKzeSKDwPxyOe0Zy2o/4l3vIdv8Wa0dx8CyVevYtXp/heLRugs/p2ZLsv28FZzf/jHeWxwBkxjCl9yD20h+aRrlB9AzSH88fy1xYypox0Vty9/JRXB9pVQar13NfarW4L7b73dze+S7DvaqjvFAKAUAoBQCgFAKAUAoDlvaNIUwqgcmlUH00sf6gVY/C0nWb3exVfGJNYdJbWvV+hRmcNqxa35AoB+t/wCpq7l9xpwUf+xlbbpdci+fZ/nS55gYXBGtEEUo6rIigMCOl/eHkRXm8TSdOo1y4F0ndHR1zmRQCgFAQ8zzWHKV1zypGv4iBf0HNj5CpRhKTtFEowlJ2irnJ4njv7dcYOIuoteZhdd/BFJf6sFt4Hken9MofzHn2G2nQlJ++XnYi4PJJc4kEmIPauORYKVUfgIRSvpSVZRWjDJHVenR+315Wu0dpl+WLgwOreJrlcrnHUquZOrBqFAKAUAoCiPaTxN/aLFBIm+4hLIjDkz8pZvMKO6p8SSDvV5g8P8ALheWt+XZ6sh8x6WjBXk8l35Jd/grvsMfCeWfbZQSupItPcv7z20xRfpzPnI3St05W3em/u18bI14ur8ukoRzclbim7SfCpJaEf8A1xb2l4ZZhPsUYUm7bs7fM53Y+QvyHQWHSqGrU05X2bOBKjT+XC23bve0l1rNooBQCgFAKAUAoBQCgFAa7iDLP4vA8V7E7qfBgbj6dD5E1vw1b5NRTObF4f59Jw6uUPxZkUit7hEid1kPMjoR4/TmOVekvGpHSg7opcBif00nRrZej9n26jWZLns2TymWCXsZTs6tbRJb5gdr8+drXJBF7Vqq0oVVaaLeOlSWWcdls2l2b12NXe7ad9g/a9PAo+0YIN4vE5VfoCrD/mrgl8MX7ZeHr+DdCvTk7J59m3lrJr+2aEWthpSfzKPpy/pWr/psv6l4mxPLPIi4n2wStsmDCE+7rd21fQRj+tbF8NS+6Xh+SCqqTtGz4NEA8V5tm/vHsV6pFFJEfUvIjaV81cGsyo4emu3i7+XsddKlpuyfk/C6b7iblXCkmPYO7ySt85eRgfwrKsxKjx1jfyrRPFWyircvKx2uFKnHRa7sr37WpK/cnkd3lnDYgsWAFuXIsB8uocx+tccptnPPEZWj+DfxRCIWAsK1nK23rPuhgUAoCFjsxXL2XtNka/f6KRv3vBbdeljfbcTjBy1GCXrFr3FrXv0t4+lQMlU+0z2iKUbCYN9WraaZCLKp5ojfMeRbkByufdtMJg3fTqdyM6Lzy1a8ivcpwrY1kEcfekOmNRysvS5+BebMeZ+tWMnbW9XV/ZbQ1TpRcn39uf7U/wCuSylLVCF7Wui6+BciXBorDdVvoY/+I5Fnm9D7q/hufiqrxlb9i7927jte/LYcFBOtUdefd2dl0tiSWjHdntOvquO4UAoBQCgFAKAUAoBQCgFAKAiZjlkWZC0sav4X5j0I3H0rbSrVKTvB2NNbD06ytUjc5nH+zjB4w3Osfytb6spP712L4nV2pM5I/DYQ/lzlHg8vE13/API8He+qT6G39Kl/1OX9K8TasNV1fNfKPsScP7KsBFzWRvItt/S/71B/Eqj1JLn7klh5baknyXkkbTCcA5dhPdwsZ/Ndv9xNc88XWlrkdlOcoKyb5m2weS4fA7xQQxnxWNVP6gVpc5PWycq9WatKTa4sn1E1CgFAKAUAoCBneWjNYmjvpbmrb7MOR7pVufyspHMFSAROnPQlcMp/iTg/MNwsOIkXcnRPCyE7b+4kjbDkyk+ZN729DEUe1J8H+V4mmScbvZnfl1dWz4nP4Dhx43HaHDgA/wB3IZzpO17oiAu1trE6T12rskpNZJ8U4+d/S5yr4jhU1LSs9VtGV+uaLN4S4RO7yB7MAHd1CSSqOUaou2Hg/ANz6cq+viY08o5vdmlvv+6W/YLVMXK81ow7Nr3W2J7dr4FgqoUWGwGwFVN7lglY9oBQCgFAKAUAoBQCgFAKAUAoBQCgFAKAUAoBQCgFAKAUAoBQCgPLdaA9oBQCgFAKAUAoBQCgFAKAUAoBQCgFAKAUAoBQCgFAKAUAoBQCgFAKAUAoBQCgFAKAUAoBQCgFAKAUAoBQCgNDn2Nlwk8JQnQscs0iAA61R4VPQsSEkdgBa7ADrW+lGMou/al5+xGTaZOfEk4mFVa6NDK+1iCQ8IU39Hb9a1pfQ3vXqZ2nkGYLFFEbvIXA02XvObXvbku3U2A+oo4tt7Bc+xmseksdQtIkTKQdSu7Kqgj1dTflYg8qfLd7d4uSHxKo6ob6mVmAt0UqD/vFRs7XMmNMwjdYn1gLLbs77atS6gB5kVlwd2uwxc9mx6Q69RsIwC2xPPkBbdm5bDfceNFFu28XPnDZgs76Cro+nUFcWLKCASLEg2JFxzFxcC4o4NK4uYc7zI5aqssbPqeNNrWAeVEPUb2bbzqVOGk9fVg3YyzZgItA0uXcEiMAarC2onewAuLkm1yBzIqKhcXPP4nH2fad62rRp0nVr1adOm173+lt+W9Z0HewuRs0zB4odYSRCJYVsQpJDTxqwFiRurEVKEE5W3PyZhvIkxZir6gyujKusqw3077ggkNy6G42va4vFwZm58QZskxTuyKJPcZkKhjp1W8VNgfeA8OdHTavuFz2fNkhL92RhH77KpIXa/q2x30g2ooNi59faCZ1UN3DEW6WvqWxv6GlvpG0+IM3SYps4VzZHK2Vri435re2xYAHa17i502hcYjNViLhUlk0bNoQmxtew+Y2PJb+HOig3bMXEGNXFSQlXIEkLyKlhZheLvE9CNQAAO+o+FHFpO61P3FxDm6SlSA+hzpSQr3GJ5WPQHoxADXFibi502hc2FQMigFAKAUAoBQCgFAKA1mIQnGQtY2EE4JtsCZMPYX5Amx/Q+FbE/4b4r1I/uNfl0DYTFpDpOiKKbs2sdPZvJAUS9tIKlWQLz0qp61sm1KDltbXPMwsnYwx4dolwkhaSNVheNiigspcxMNQKtZfuyCbbEil09Ja8/f3HYZ8VhxJC7xvJMe1gkYldyIpY3IUKo1HQp2AJJ2rEZWlZ5ZNc0w1kSlxS4vFRFNRAilu2hgoJeGw1EadWx2vfao6LUHftXqZ2muXCPOJECm+HVxFcEKWMvaQjz0rFFuPmIqeklZ9vtZ+bMWMk8LY7DSSKHBkxCT2C9/RFNHYqpBuxihDBbbk2omozSfZbmn6sPNE7L1SaUMJpZWVWADKAACVve0a2Ow2P6VCV0rWt1xJIycRA9iDYm00DGwJsq4iNmO3QKCT5A1il93c/JiWoi5ifvkl7SRI2jK641UgEMCNV0bSCCbHYbWJuVBlH7WrZmHrPkwLCEmRpJQJ+1kJW7H7kxXChRcAFT3R8JO5rN2/peWVvG4JGaTrjYh2d2tPBewPTERk9OQG58KjBaMs+x+TD1HuaRlpgQCR9nnGw6lorD1Njt5GkH9PevUPWMRGTBALG4eG4tysy3v4WrCf1PvM7DHhsYMtEqOrlhJI6gIx7QO5ddNh3tm0nwI3sKy46VmjGowYfLnjSOE+8MGYi3TVZV5+u9Sc025b7i2w9xOJGYxQxIriTtIWZSjDQI5UkfUbWGyEA8ibWvekVoyberPxVg80YVlniknEersjKe8sayae6urSNYYnXq+Bxe/pWbRaV9fXWtGMyRhsOokwohuYhhJUR9yNJOG0XPiVF/OxrDbtLS13XqZ7LEXLYVkihillnDJ2V4WVRZ42UgbRAlQ6DvA2IF72NZm2pNpLbnx7zC1HUVzkxQCgFAKAUAoBQCgFAKAUAoBQCgFAKAUAoBQCgFAKAUAoBQCgNe+WEMxSaWMMdRVezK3PMjWjFb+RAvc8yTU9PtVzFiXhoFwqLGgsqKFUbmwAsBc7naottu7MmWsAUAoBQCgFAKAUAoBQCgFAKAUAoBQCgFAKAUBBx2MeGRI40V2dXfvOUACFAdwrH4/Cpximm2zDZCiziUrraFFQSdm9pSWBEnZlgOzAZb7+8Dp3tfu1N043sn4d/b14mLslS4+SR3SGNH7MhXLyFO8VDaRZGudLKTew7w572iopJOT1mb9h8fxfthEIku8qs4V20BVQqH1EBrEM6rYA7+QvT5dr3eSFzHFm0kXbdvEqNHo0rHIZDJrNktqRACW7ov1vyFicumnbRevd/kxd7STh8ZIJBHNGqFgSpRy6nTa4N0Ug2NxYG4DcrbxcVa8X14mb9pDymQaMJcEsYzY3O3dF7jrepTWcjC2GP7WkIgc9xBJNe7E8hIOfW55DzArOi3dcAbfAztiV1MhS57oJ72noWHwk/LvYWvY3A1ySTtcyjXYnN5IhI6wqY4mKsTKQxsASQuggjfqw5GpqEXZXze4xclYXGSGTs5UVGKl10OXBAIDXuikEFl6dai4q10zKZ8JjpYnjWaJFEjFFKSM/eCM+4Ma2GlG333ttvWdGLTcXq3fli72kLJ8wIHZKDJIZ5y29hHH9qlGpjvbYEKvNiOgDMs5w2vJWXOy6ZFMlzZlJ32jhDxxkgntNLMVHeCLpIaxuveZe8CNhuYKEcrvN9dayV2fUmYvK+iFEf7tZNTSFBZiwHJGPw3ooJK8mL9hJy/FfbE1FdLBmRlvezKxU2PUG1wdtiNhyqMo2YTJNRMigFAKAUAoBQCgFAKAUAoBQCgIU0DNiI3A7qxyqT5s0RA/RG/SpprRa4epjaRGwTmCRLd5pmcC490z6gf5d6lpLST3egtkeqJMvlmKxPKsriQFGjGkiJIypDsv+GCCL8zysLspRWdrce2/qY1M18+AfVhYrgShZpWszheaawGUqx78igBgVIuStwtpqStJ7Ml1y6zMdhlbBfao5oSgEwMczapGkV7PqQF2GoKTEVI0jTvYG++NKzUr5ZrV6d5m2wmZdAiuCMI0RANnbsdvLuSMbn0qMm7fdfn7GVwPnAYJ4Rhbi3ZowfcbEqB9d/CkpJ6QSIS5Z/Eo4OY0TSuHBGpG1SBWF+ZBPIgg7gggmp6ei3wXoRtc3mAeR1+9UK4NiV91rfEu5Kg/KdwbjewJ0ytf6SS3kCfBO8OJUDvSMxUXG4Ki3py61NSWlFi2RmzDCyTShkOn7iVA3yuzR6dufwk/SsRkks+1eoZq8Plv3uGZcGIjG5aSQ9lqsYJU95WLuSzLcmxN7nrWxz+mScr349qI2zWRmyrLpcqLMq3Es8rSx3F+/OxSZTe19BXUpO4Fx3lKvic4zyexK3LV7e2ok0eHLhh2kDYQzBnZw6mLcOdRDB3UghiRtcWC73JAaV0rStzM23Gyw2GMUzMF0p2UaKNtirSEiw5WDDyrW3eNt5naZMthaAPqFryOw9CxIrEncIl1EyKAUAoBQCgFAKAUAoBQCgFAKAUAoBQGDFYRMVbWt7G4PIg2tcEbqbbbVlSa1Cx7hcKmEBCKBc3J5ljYC5J3Y2AFz0Ao5N6xYzVgHzLGJQQeR22JH7jcUTsD5ghXDqFUAKBYAVlu+bBkrAFAKAUAoBQCgFAKAUAoBQCgFAKAUAoBQCgFAKAUAoBQCgFAKAUAoBQCgFAKAUAoBQCgFAKAUAoBQCgFAKAUAoBQCgFAKAUAoBQCgFAKAUAoBQCgFAKAUAoBQCgFAKA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19048"/>
            <a:ext cx="1586226" cy="14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5" y="5436981"/>
            <a:ext cx="1475646" cy="7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75" y="5689209"/>
            <a:ext cx="2739450" cy="5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37030"/>
            <a:ext cx="1345670" cy="9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 smtClean="0"/>
              <a:t>システム統合</a:t>
            </a:r>
            <a:r>
              <a:rPr lang="en-US" sz="3600" dirty="0" smtClean="0"/>
              <a:t> </a:t>
            </a:r>
            <a:endParaRPr lang="nl-NL" sz="3600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21202" y="1285875"/>
            <a:ext cx="3871920" cy="1949450"/>
            <a:chOff x="3955545" y="494032"/>
            <a:chExt cx="4597904" cy="2598419"/>
          </a:xfrm>
        </p:grpSpPr>
        <p:pic>
          <p:nvPicPr>
            <p:cNvPr id="30730" name="Picture 7" descr="compu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494032"/>
              <a:ext cx="3543299" cy="259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3955545" y="1428750"/>
              <a:ext cx="685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6000" dirty="0">
                  <a:latin typeface="Calibri" pitchFamily="34" charset="0"/>
                </a:rPr>
                <a:t>&amp;</a:t>
              </a:r>
            </a:p>
          </p:txBody>
        </p:sp>
      </p:grpSp>
      <p:sp>
        <p:nvSpPr>
          <p:cNvPr id="30725" name="AutoShape 2" descr="data:image/jpg;base64,/9j/4AAQSkZJRgABAQAAAQABAAD/2wCEAAkGBhQQERQUEBAUFBQQFBUVFRcUFQ8UFxQWFhQXFBcUFhQXHCYeFxklGRYXHy8gJCcpLC0tFx4xNTAqNSYrLCkBCQoKDgwOGg8PGjAkHCQsKjQsLCwqLCksLCwsKSksKSosLCwsKSopKSk1KS0vLCwsLDUpKikpLSwsNSwqKSwsLP/AABEIAMIBBAMBIgACEQEDEQH/xAAbAAEAAgMBAQAAAAAAAAAAAAAABQYCAwQBB//EAFIQAAEDAgIEBwoICQsFAQAAAAEAAgMEEQUSBiExQRNRYXGBkaEHFCIjMjNSksHRNEJicnOCorEkQ1Njg5OywvAVFhdUZKOktNLT8URVdJTyJf/EABkBAQADAQEAAAAAAAAAAAAAAAABAgMEBf/EADARAAIBAgQEBQQCAgMAAAAAAAABAgMRBBIhMUFRYYETInGRoTKxweFi0XLxBUJS/9oADAMBAAIRAxEAPwD7iiIgCIiAIorSXSBtDAZnxySBrmNyxBhcTI8Mbqc4C2ZwF771XXaSYpN5jDYacbnVdRmPTFACRzFylJvYhtLcu915dUU4RiU3n8W4IHayjp4mdUspc7sWuTufUzherlqaq2smqqp3NsNpLWlrAOjcrZGUdWJZ8R0woqe/D1tPGRudLEHere/YoY91Sid8H74qjxU1LVSX5nFoaetcmj8WFF5bQtoS9msiEU7ngDfceERyqQp8dDq2akt5mCGYG+3O57XAjdbKz1lOTqVdXoc7tOaqT4PgtUb76iSlph1Fzndiwdi2MSeTTUEH0s1TOR+rY0HrVgAXq0VJGbrMrjqPFX+VidPF9DRh3UZZD9yxOi9U8eNxqtP0TaSDqyxm3WrKgU5IlfEkVhugjSfGYhicnzq2YDqYAsx3LqNw8Yap5+VV1h+56tccVtq2KjS4E5pcWU49yPDTtgkPPU1v+4vP6IsOHkxSt+bU1Y/fVyRRZE5nzKb/AEWUzfNVNfF9HWTD77oO529vm8ZxRvIahr/2mK5ImVE55FP/AJmVjfIx2rHzo6V/aQvRoviQ2Y9L9ajoireijKhnkU/+bmK/9+/wFJ/qXo0axQ7ced9Whox7Vb0TKic7Kh/M+uPl49VH5kFIz7gsf6OC/wA9i2JyA7u+eDb1Mare6QBRekGK8BSzy7OBhlf6sbnDtCnKRnZF9ySkDaAvaXFs9TUyML3Oe7IJTEy7jrPgRt1q6qC0Hw/vfDqOIixZTxZh8osDnfaJU6sjpCIiAIiIAiIgCIiAIiICO0hwgVdLNA7UJ4nsv6JcLNdzh1j0KI0YxB1VSQzOHhvYBIPRlYSyVvRI1wVnKqWjI4GqxCm3MqBUx/R1bM5tyCZk3WrwdmZVFdEwWkblVe6fRyzYXUspw4vLWnK25c5jZGue0AbfBB1b9YV1XhYOJauV0c6Vnc+O6F4nhss+Hx0lC51THBaSWNr4+93BgD3THUJLnP4Rzbba81lL4ZTPbilVWPa65NKwNynM2nldPTi7dvlRQSniF+JfRzTjXYbe3nVU0dNQ/EK3hooWBraZhyTSSOBEb3tteNocCJDc6rEW17VUvq7llRbe9+VZthC0zIyszQxhK6GR2WSKjdyyQREUFgiIhARYmQDetbqjiCmwubl454G1c5lJWKtlIzG50/EtbpCViiskitzxVruiEmgkiaddU+CnH6adjD9kuVmVb0oHCVeGQenWGY81NDJJ+0WqJ7FoK8kXhjbCw2DUFkiLlO0IiIAiIgCIiAIiIAiIgCqWJ+JxemfurKWaA8WeBzaiPpyumVtVU0/GRtJUbO9q6nLjxMlJpn9k3YpRD1RYERFqcoUBg+rEMQ5RSH+5cP3e1T6rOG10YxStYZGBz46PK0uYHOIZPmAbe5IFlDJXEsyJdRrtIoBU97OkAlyB4B1BwN9QO91he3EQjaW5aFOU75Ve2vYkkWozjcsDMeZXSbM7o6CVgZgucnjRTlK5jY6fiCwLidpXiK1kRdhERSQEREAREQBVweNxyBu6koZpeZ08zIh9lhVjVf0T8ZiuJyHZE2kp2/VjdM8etIFnU2NaK8xdkRFznWEREAREQBERAEREAREQBVrukUvCYXWAbWwPkb86Lxo7WBWVcmK03CwSxn8ZG9nrMLfagNNHUiWNkg2SMa8czmh3tW5V3QGtD8LonE6+9om9LGhh/ZU26fiW6TZyN2ZuLlXcPgYzEatzI2gvgpHEhrRcmSsDnat5trO9TBUPSfD6jkpqQf3tYVOUrm3Jp0x47BUig0ejxKGaeUFr6md74ZG6nxsZ4qIg8VmXtvvzFTOmVa6OkeI/OT5YI/nynJq5gXHoUpQUYhijib5MTGsHM0AexUlFTnley/J3Uak8PR8SDtKT09Fq/dtexWcL0jlpZBS4kQHHVDUfEmHE4/Ffynp3E21cmKYVHUxmKZgcx3WDuc07iONVenxCbCnNiqy6WkccsU9iXRcTJQN3L1cQjM6WktufL1/s0dOGMWakrVOMeEusev8AH25F0RYRyBwDmkFrgCCCCCDsII2hZroueW1Z2YREQgIiIAiIgCIiA8UJ3MxnjrJjr75xCqe0/IY4Qt6LRqWqqjg2PedkbXPPM0Fx+5cHcspTHhNHfa+LhTymZ7piftrGqzoordlrREWJ0BERAEREAREQBERAEREAXjl6vCgKH3Nj/wDmwtP4t08fqVMrQOoBWdVrucx3pJB6NZWD/EvPtVo4Erpi1Y4przMwULh7h3/Waxqjo2njuBO+x5bPB6QpzgjxKtYFgkMVXWOZTxMLZIbOEbAW3pmOdZ1ri+a5UtkRW5jiR4fEqeLa2kY6pf8APd4uIc41u6VZAqxoT441NYR8KmIZ9FF4tnt6lZyVnR1TlzOzG+SUaX/hJd938t+wWuop2yNLHtDmvFnNcAQRxELhk0giBs3M8/JaSuqirmTNuw7NoO0c4W7i7ao8qli6UpWhNX6Mqb6eXCHF0QdNQk3fH5UlNc63MJ2s/g+kbZQYhHPG2SJ4ex4uCPuPEeMHYugqo1+BS0MjqjDm5mON5qX4r+N8Xou5B0X8lctnS21j9j21OGMVpu1Tg+Euj5Prx48y3oo7A8dirIhJC6+5zTqcx3ouG49h3KQXQpKSujzqlOVOThNWaK9pLpK+mlgjhgM75eEc5jb5sjBtby7dx8khduCaSwVgPBPs9vlRv8GRltuZh+8XCiME/CMTq59raZraWPn8qS3SD6yksb0UhqiHm8czdbZojlkBGy5HldPQQuaLqO8o7X2PVqww0FGjUTUrJuS11etmuSTS019SaRVAY5VYf4NezhoRqFTC3WB+djGznH2lZqHEI52B8MjXsOwtNxzHiPIda2hUUtOPI4a+EqUVm3jwktV+n0ep0ovLr1aHKQGn1VwWG1jt/e8jRzvHBjtcrPgdFwNNBF+ShjZ6jA32Km90puah4P8AL1NJF61TGf3V9AC56m51UdgiIszYIiIAiIgCIiAIiIAiIgCIvCgKT3ODaGrb6GJVzf76/tVsVU0DGV+Jt9HFKg9EjIpP3irWtVsc0/qYUJhUQdPiDXC4dNECOMGipwR1KbUPgvwmv+ni/wAlToyESlPTtjaGsa1rW7GtAaBv1Aago3SeqyQOtteQ3r1nsBUsoLSYZnU7PSk9w9pWlNLMjh/5CbWHm1u9Pd2/JI4ZQtijaA0A5RmO8m2slRJjEVeNVmzt6L297e1WJQOk4yGGUfi5NfNqd+6etWpu8teJhjaapUYyivocX2vZ/DJvghxLzgAswvVnc9PQqmO6JPEhqsPcI6keU0+bqBva8bM3L9x1jGj0yjfBM944KelY50sD9TmuaNVr+U0mwvyjkvbVXNK9CYa8Au8XK3UJGjWW72OHxhxcXYcJRlG7h7Hp0a9Krlhitla0lulyfNfK+DRoHhboqGIuHhz3ned5MhuCfq5VPlp4l0xsDQABYNAAHEBqA6lktqflikcWIqeNVlUfFtnGRdVev0MyPM2HS97Sna0a4ZOR0ewdAtyb1cjGCtboOJJRjPcUa9Sg7we+64P1WzKhRaZmN4hxGLvaU+S/bDJytfu6TblCtDXXFxrB1jlHGtWIYcyZhjmja9jtocLjnHEeUa1VXYBVYec2HycNDtNNMb2+ifu5tX1lW84b6r5/Z05MPifp8k+T+l+j3j306nT3Qj+DwHcK+iJ/XtV+XyTS/S6Gpw+Ya4p6d8EjoZfBeODqI3Oy38rUDy8gX1ppuFWUlLVFPBnR8lRWZ6iIqgIiIAiIgCIiAIiIAiIgCFEQFL0aOXEcWj/P00o/S0rbnrYVaVWKQcHjdW38vRUsvPwcs0R+8KzrSOxzz3PHkgGwubGwva54r7lVtHKiodW1nCU8cbS+EuPDF5B71YA1rRGA7YCTcWvvVqUdhzbTVR45Y/8ALQj3qWVWxIqDrjnrYW/k2lx6b+4KcUHQjPXTO9Bob93uK1hxfQ4Mbr4cOcl8a/gnFF6Sw5qd/wAmzuo6+y6lForos8T2+kxw7Cqxdmmb4mn4lGcOaZjh02eKN3Gxp7Na6VF6MyZqZnycw6nFSiSVpNEYaeejCXNL7BERVNwiLCaYMaXOIAAuSUDaSuzNFopK9kovG8OA28Y5wda3qWrbkRkpK8XdAhaXw8S3IidiXqVHTnRuKrpJ80YMrYZTG8anBwY4tGbeL7jqVk0Vr+HoqWX8rTwv6XRtJ7brZPGNu7fzKA7lb8tBwBPhUM9RTH9HM4t+w5izmlujop1JSWWTult0LgiIqGgREQBERAEREAREQBERAEREBT8UbweNUrv6xRVUXTFLDMOxzlZVXtM25KrDJvRq3wnmqKaVn7TWqwhaRMKm4Udhz/wiqHE+I9cDPcu6d5a1xa0uIBIaC0FxA1NBOoX2XKruAYjLJWVYfSujaHQtcXSQuyuEDXWAYTmuHt2KWUSLKoTRzwjO/wBOU9Q/5UxM+zSeIE9QuorRVn4OD6TnHtt7FovpfY4KuuJprkpP7L8kwhRFQ7iE0X8FsrPycrh/HUptQuFeDVVLeMteOn/6U0tKn1XOHAaUVHk2vZtBERZncCoGoBq5+D/Ewnw7fGdxfxy8ikcXr+Bic742xo43HZ7+hMHoeBia0+UfCceNx2+7oV4+VZvY4a68aoqPBay/C78eiI2aFtPVxFgytnBa4DZfVbVz27VPqA0pNjA4fFk9x9in1M9UmVwtoVatNbJp+6/QRLrTJPxKiVzvvY9nfuVZ0XfwGK18BOqpZBWRjlsaeY+sxh6VYFWtIHd71+H1WxplfRy/NqW3jvyCVjfWScfKWpS8xe0RFgdQREQBERAEREAREQBERAEREBVe6V4NFw2+kqKWo5hHURlx9QuU+uTS3Du+KGqhA1y08zB84xkN7bLTo7iHfFJTzfloIpDzuja49pKvEyqEioPBHnvvEBuEtOek0kV/uCnFE4I0cLWHeaoX6KSmA7FYyWx1Yw/LBKfkO7Rb2rDAo8tPEPk369ftWnSeS1M/lyj7QUhSR5Y2N9FrR1ABaf8ATucC1xb6RXy3/RtREVDuIR/gV7fzsVukX/0qbUHj5yS08novynmNvZdTivLZPocOF8tSrD+V/dJ/2ERaK6pEcbnn4rSec7h1qu52SkopyeyIiY98VbW7WU/hHiLv+bdRU8FE6N0uWLO7ypiXk8+z39Klleb1suBx4KLyOpLebv24LsiA0uHgxfSexTznW2qC0q18APzvuUo91yrNXjHuZ0NMTWf+P2PXyXWCKIqKh9Q8shdlYw+HIN59Ftv49sxib16ypLa7eyXEmFC6ZYUaqinjZ5zJniI2iWMiWMjlztA6VuwSrc4OZIbvicQbm5IvqPs6lJpKPAnD1lVgqkf9dDZozjIrKSCobbx8THkDc4jwm9DrjoUmqToBJ3vPW0J1CCbviAf2epvJlbyNkzt6VdlxHqJ3CIiEhERAEREAREQBERAEREB4VUNARkozBtNHPU03RFO/J0cGWK4FfDu61ik1GK2GF7o21dRSzucwkHg5aeSOQXGsAyUovz23qU7FZK6Pqbqiqtqp4HHeO+ZR2mnUBgNZWiWs/AoTmqrm9Xax72p7AeJOYZcpvq1ki2q5oeKYNFg2JYX/ACZM899ua2ZnCZxKwvjZnIGqzg93JdoItZfXcLp3NfUlzSBJUZmbPCb3vAzN6zHDoV9zJ6Ig9IKypc2Nj6SNueRtrVOa/J5oW2qZNZVD/pIzzVPvhC58Z8KppmfKLuoj3FTi1kvKkefQkpVqrtxS9lf8lYwjGqx7qhr6MExVBY3x0TQGGON4F8vh2z+VbjG5SXf1V/U2f+y3/bUqizsdtys6RSzvgN6S2Qh12zxutbUdRA3Erqo8anfG1woXOuBrE9MLnftPGpiohD2uadjgQekWUNotKQ18TvKieeon3g9a0teHocEpKni07aTVu61+zZxR4/WGtMZoiGd7ZwzhqYku4XKX5uK2q3NxrHSDEp5MkPebmmR1/PU5uBzHVx9CtBgbmz5Rmy5c1hfLe+W+21wDZQ1F46skk2thGRvPrB/e61FNWebkWxss0Y0kvrdu27+EdMVdMAAKJwsLW4am1faXv8pz/wBRk/XUn+tSaWVDsVlwKBJjs9RBTyy0ljwrwcssGUlshZYXdcHwLG+++tT8mKVAOqgkP6aiH3yLZpVBaAFoAySB2oAbb3Or5Rv0qSNWzghI4jLlDr84uttci7nnwlGOJq3VtIvtqis4nj1RYRtoZWyS6m+Nojq3nVJxcdlrmx2aljiAw6YAzQxEmShd52QMJGWa+Y31X1Xtew2SuCwmZ76hwtfwYwdzRt93WpWWjzWzAOsQ4XANi03aRfeCAQVMtPLcnDPxW67W+3p+9/Yqdbibop2Td61DWv8ABfcU5v6sp3fctek2mE9KGSR0kz2ZmsdG+NrXPc51gIpGyE5/k5HXttCtdVh4kGV7bi4PUvnndD0mr8OmZKylo3QukbDTySCQzB0kYLwbOGUEtcNW4BVnLRGuHoOFSdl5Xr34khV4s6OposQdTzUzS80VQ2cRtdwU9nRyHK4+A2a2s2PhHUvpgKpAwioraCaDEo4mSzB7PElzmNGoxvu4k5g4X6ApTQDHXVdFG6XVPCXQVA3iaE5H357B31lhNcT0KburFkREVDUIiIAiIgCIiAIiIAiIgCo2nOFxOq6V1TE2SCrD6GYOvbM8tmpnXGsHhI3NBB1GRXlQGneGunoKhsfnGM4WK20SwkTR2+swDpQhkTo/3McPoZRNT09pB5LnvkkLLixyhxsDbVfbyq1LkwjEm1MEU7PJnjZIOQPaHW6L2XWtUczb4mp9K0vDy0FzQQDxA7VtRFJRJLYIiIWBVdrXd71jZNjJhZ3YD+6etWJcOM4aJ4y34w1tPEfcdivBpPXY48bSlUp3h9UWmvVcO+xnidZwMT38Q1c51DtWjR+i4KFt/Kf4buc7L9FlHwUc8/BtnaGxxEF1zcyEbLqxBTLyrKZ0G69XxmmklZJ6b7v7IIl0WZ6BrnhD2lrhcOFiFC/zYOphneYgbhlvbf2LoxHSyjp/P1lPGRudLFm9W9+xRg7o1K/4Myqqv/Gpal49dzWt6bqVNx2ZhVwlOs7zjf47dV0LNDEGNDWiwaLADcFmqwNIq6TzGDyNB+NVVFNBbnYzhHdiyFHi8vlS0FMD6EdTUuHS9zG9ipmOpU2lZFlVW7oOhzsThhYJhFwFQ2Yuc0uBDWubl1EW8rato0KqJPhGMVjuSBtNSjm8Bhd9pZt7mFCSDNFJUOG+pnqZ7/Ve8t7FDkXVNrU6q/S+igJE1bTMOvU6aK/q3v2KqaN6RQjGJe83mamxFge8sjnyRVUYtmLi0NDZGb7+UAr1QaM0tP5ikgi+jiiYesC6krKrdy0Y2PURFBcIiIAiIgCIiAIiIAiIgC8cvUQFK7nZ4OCalO3D6qenF/yefhYjzcHI0dCtSqFLKKbHKuNxs2tpYakXsBnhcad+vjy5T0KRr9O6CDVLXU4I+KJGvd6rLnsWiehzzjqTyKqjuhRyfBaOvqb7DHSyMZ+smyALL+VsUl8zhcUI3Oqqpp644GuI9ZTmQUGWhAqwMCxWXzuJU9Pxilpc56JKh5/ZWY7nLZPhVfX1F9rXVLomepAGBVzEqmyarsVhgF554ohxySRsH2iFBS90qgByx1PDu9GmjnqD1xNI7V30Pc6w6E3ZQQE+k9gldz5pMx7VPwwNYLNaGgbmgAdQUZi3hop40wqJfg2D1r+Iz8BSN5/GvzW+qsgcYl2RUFKDtzyVNS8dDAxvarjZeqLstkiU8aI1snwjGZgD8Wlgpqe3M9we7tWQ7l9G74QaiqP9pqamUepmDexW5FBayInDtE6Sm8xR08ZG9kUQPrWuetStl6iEhERAEREAREQBERAEREAREQBERAEREAREQBERAfMu6bQxy4hQCWJkgLJ7h7WuHlxbiOUq9YXgdPTsHAU0MWoebjjZ+yAiIDvWaIgC9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6" name="AutoShape 4" descr="data:image/jpg;base64,/9j/4AAQSkZJRgABAQAAAQABAAD/2wCEAAkGBhQQERQUEBAUFBQQFBUVFRcUFQ8UFxQWFhQXFBcUFhQXHCYeFxklGRYXHy8gJCcpLC0tFx4xNTAqNSYrLCkBCQoKDgwOGg8PGjAkHCQsKjQsLCwqLCksLCwsKSksKSosLCwsKSopKSk1KS0vLCwsLDUpKikpLSwsNSwqKSwsLP/AABEIAMIBBAMBIgACEQEDEQH/xAAbAAEAAgMBAQAAAAAAAAAAAAAABQYCAwQBB//EAFIQAAEDAgIEBwoICQsFAQAAAAEAAgMEEQUSBiExQRNRYXGBkaEHFCIjMjNSksHRNEJicnOCorEkQ1Njg5OywvAVFhdUZKOktNLT8URVdJTyJf/EABkBAQADAQEAAAAAAAAAAAAAAAABAgMEBf/EADARAAIBAgQEBQQCAgMAAAAAAAABAgMRBBIhMUFRYYETInGRoTKxweFi0XLxBUJS/9oADAMBAAIRAxEAPwD7iiIgCIiAIorSXSBtDAZnxySBrmNyxBhcTI8Mbqc4C2ZwF771XXaSYpN5jDYacbnVdRmPTFACRzFylJvYhtLcu915dUU4RiU3n8W4IHayjp4mdUspc7sWuTufUzherlqaq2smqqp3NsNpLWlrAOjcrZGUdWJZ8R0woqe/D1tPGRudLEHere/YoY91Sid8H74qjxU1LVSX5nFoaetcmj8WFF5bQtoS9msiEU7ngDfceERyqQp8dDq2akt5mCGYG+3O57XAjdbKz1lOTqVdXoc7tOaqT4PgtUb76iSlph1Fzndiwdi2MSeTTUEH0s1TOR+rY0HrVgAXq0VJGbrMrjqPFX+VidPF9DRh3UZZD9yxOi9U8eNxqtP0TaSDqyxm3WrKgU5IlfEkVhugjSfGYhicnzq2YDqYAsx3LqNw8Yap5+VV1h+56tccVtq2KjS4E5pcWU49yPDTtgkPPU1v+4vP6IsOHkxSt+bU1Y/fVyRRZE5nzKb/AEWUzfNVNfF9HWTD77oO529vm8ZxRvIahr/2mK5ImVE55FP/AJmVjfIx2rHzo6V/aQvRoviQ2Y9L9ajoireijKhnkU/+bmK/9+/wFJ/qXo0axQ7ced9Whox7Vb0TKic7Kh/M+uPl49VH5kFIz7gsf6OC/wA9i2JyA7u+eDb1Mare6QBRekGK8BSzy7OBhlf6sbnDtCnKRnZF9ySkDaAvaXFs9TUyML3Oe7IJTEy7jrPgRt1q6qC0Hw/vfDqOIixZTxZh8osDnfaJU6sjpCIiAIiIAiIgCIiAIiICO0hwgVdLNA7UJ4nsv6JcLNdzh1j0KI0YxB1VSQzOHhvYBIPRlYSyVvRI1wVnKqWjI4GqxCm3MqBUx/R1bM5tyCZk3WrwdmZVFdEwWkblVe6fRyzYXUspw4vLWnK25c5jZGue0AbfBB1b9YV1XhYOJauV0c6Vnc+O6F4nhss+Hx0lC51THBaSWNr4+93BgD3THUJLnP4Rzbba81lL4ZTPbilVWPa65NKwNynM2nldPTi7dvlRQSniF+JfRzTjXYbe3nVU0dNQ/EK3hooWBraZhyTSSOBEb3tteNocCJDc6rEW17VUvq7llRbe9+VZthC0zIyszQxhK6GR2WSKjdyyQREUFgiIhARYmQDetbqjiCmwubl454G1c5lJWKtlIzG50/EtbpCViiskitzxVruiEmgkiaddU+CnH6adjD9kuVmVb0oHCVeGQenWGY81NDJJ+0WqJ7FoK8kXhjbCw2DUFkiLlO0IiIAiIgCIiAIiIAiIgCqWJ+JxemfurKWaA8WeBzaiPpyumVtVU0/GRtJUbO9q6nLjxMlJpn9k3YpRD1RYERFqcoUBg+rEMQ5RSH+5cP3e1T6rOG10YxStYZGBz46PK0uYHOIZPmAbe5IFlDJXEsyJdRrtIoBU97OkAlyB4B1BwN9QO91he3EQjaW5aFOU75Ve2vYkkWozjcsDMeZXSbM7o6CVgZgucnjRTlK5jY6fiCwLidpXiK1kRdhERSQEREAREQBVweNxyBu6koZpeZ08zIh9lhVjVf0T8ZiuJyHZE2kp2/VjdM8etIFnU2NaK8xdkRFznWEREAREQBERAEREAREQBVrukUvCYXWAbWwPkb86Lxo7WBWVcmK03CwSxn8ZG9nrMLfagNNHUiWNkg2SMa8czmh3tW5V3QGtD8LonE6+9om9LGhh/ZU26fiW6TZyN2ZuLlXcPgYzEatzI2gvgpHEhrRcmSsDnat5trO9TBUPSfD6jkpqQf3tYVOUrm3Jp0x47BUig0ejxKGaeUFr6md74ZG6nxsZ4qIg8VmXtvvzFTOmVa6OkeI/OT5YI/nynJq5gXHoUpQUYhijib5MTGsHM0AexUlFTnley/J3Uak8PR8SDtKT09Fq/dtexWcL0jlpZBS4kQHHVDUfEmHE4/Ffynp3E21cmKYVHUxmKZgcx3WDuc07iONVenxCbCnNiqy6WkccsU9iXRcTJQN3L1cQjM6WktufL1/s0dOGMWakrVOMeEusev8AH25F0RYRyBwDmkFrgCCCCCDsII2hZroueW1Z2YREQgIiIAiIgCIiA8UJ3MxnjrJjr75xCqe0/IY4Qt6LRqWqqjg2PedkbXPPM0Fx+5cHcspTHhNHfa+LhTymZ7piftrGqzoordlrREWJ0BERAEREAREQBERAEREAXjl6vCgKH3Nj/wDmwtP4t08fqVMrQOoBWdVrucx3pJB6NZWD/EvPtVo4Erpi1Y4przMwULh7h3/Waxqjo2njuBO+x5bPB6QpzgjxKtYFgkMVXWOZTxMLZIbOEbAW3pmOdZ1ri+a5UtkRW5jiR4fEqeLa2kY6pf8APd4uIc41u6VZAqxoT441NYR8KmIZ9FF4tnt6lZyVnR1TlzOzG+SUaX/hJd938t+wWuop2yNLHtDmvFnNcAQRxELhk0giBs3M8/JaSuqirmTNuw7NoO0c4W7i7ao8qli6UpWhNX6Mqb6eXCHF0QdNQk3fH5UlNc63MJ2s/g+kbZQYhHPG2SJ4ex4uCPuPEeMHYugqo1+BS0MjqjDm5mON5qX4r+N8Xou5B0X8lctnS21j9j21OGMVpu1Tg+Euj5Prx48y3oo7A8dirIhJC6+5zTqcx3ouG49h3KQXQpKSujzqlOVOThNWaK9pLpK+mlgjhgM75eEc5jb5sjBtby7dx8khduCaSwVgPBPs9vlRv8GRltuZh+8XCiME/CMTq59raZraWPn8qS3SD6yksb0UhqiHm8czdbZojlkBGy5HldPQQuaLqO8o7X2PVqww0FGjUTUrJuS11etmuSTS019SaRVAY5VYf4NezhoRqFTC3WB+djGznH2lZqHEI52B8MjXsOwtNxzHiPIda2hUUtOPI4a+EqUVm3jwktV+n0ep0ovLr1aHKQGn1VwWG1jt/e8jRzvHBjtcrPgdFwNNBF+ShjZ6jA32Km90puah4P8AL1NJF61TGf3V9AC56m51UdgiIszYIiIAiIgCIiAIiIAiIgCIvCgKT3ODaGrb6GJVzf76/tVsVU0DGV+Jt9HFKg9EjIpP3irWtVsc0/qYUJhUQdPiDXC4dNECOMGipwR1KbUPgvwmv+ni/wAlToyESlPTtjaGsa1rW7GtAaBv1Aago3SeqyQOtteQ3r1nsBUsoLSYZnU7PSk9w9pWlNLMjh/5CbWHm1u9Pd2/JI4ZQtijaA0A5RmO8m2slRJjEVeNVmzt6L297e1WJQOk4yGGUfi5NfNqd+6etWpu8teJhjaapUYyivocX2vZ/DJvghxLzgAswvVnc9PQqmO6JPEhqsPcI6keU0+bqBva8bM3L9x1jGj0yjfBM944KelY50sD9TmuaNVr+U0mwvyjkvbVXNK9CYa8Au8XK3UJGjWW72OHxhxcXYcJRlG7h7Hp0a9Krlhitla0lulyfNfK+DRoHhboqGIuHhz3ned5MhuCfq5VPlp4l0xsDQABYNAAHEBqA6lktqflikcWIqeNVlUfFtnGRdVev0MyPM2HS97Sna0a4ZOR0ewdAtyb1cjGCtboOJJRjPcUa9Sg7we+64P1WzKhRaZmN4hxGLvaU+S/bDJytfu6TblCtDXXFxrB1jlHGtWIYcyZhjmja9jtocLjnHEeUa1VXYBVYec2HycNDtNNMb2+ifu5tX1lW84b6r5/Z05MPifp8k+T+l+j3j306nT3Qj+DwHcK+iJ/XtV+XyTS/S6Gpw+Ya4p6d8EjoZfBeODqI3Oy38rUDy8gX1ppuFWUlLVFPBnR8lRWZ6iIqgIiIAiIgCIiAIiIAiIgCFEQFL0aOXEcWj/P00o/S0rbnrYVaVWKQcHjdW38vRUsvPwcs0R+8KzrSOxzz3PHkgGwubGwva54r7lVtHKiodW1nCU8cbS+EuPDF5B71YA1rRGA7YCTcWvvVqUdhzbTVR45Y/8ALQj3qWVWxIqDrjnrYW/k2lx6b+4KcUHQjPXTO9Bob93uK1hxfQ4Mbr4cOcl8a/gnFF6Sw5qd/wAmzuo6+y6lForos8T2+kxw7Cqxdmmb4mn4lGcOaZjh02eKN3Gxp7Na6VF6MyZqZnycw6nFSiSVpNEYaeejCXNL7BERVNwiLCaYMaXOIAAuSUDaSuzNFopK9kovG8OA28Y5wda3qWrbkRkpK8XdAhaXw8S3IidiXqVHTnRuKrpJ80YMrYZTG8anBwY4tGbeL7jqVk0Vr+HoqWX8rTwv6XRtJ7brZPGNu7fzKA7lb8tBwBPhUM9RTH9HM4t+w5izmlujop1JSWWTult0LgiIqGgREQBERAEREAREQBERAEREBT8UbweNUrv6xRVUXTFLDMOxzlZVXtM25KrDJvRq3wnmqKaVn7TWqwhaRMKm4Udhz/wiqHE+I9cDPcu6d5a1xa0uIBIaC0FxA1NBOoX2XKruAYjLJWVYfSujaHQtcXSQuyuEDXWAYTmuHt2KWUSLKoTRzwjO/wBOU9Q/5UxM+zSeIE9QuorRVn4OD6TnHtt7FovpfY4KuuJprkpP7L8kwhRFQ7iE0X8FsrPycrh/HUptQuFeDVVLeMteOn/6U0tKn1XOHAaUVHk2vZtBERZncCoGoBq5+D/Ewnw7fGdxfxy8ikcXr+Bic742xo43HZ7+hMHoeBia0+UfCceNx2+7oV4+VZvY4a68aoqPBay/C78eiI2aFtPVxFgytnBa4DZfVbVz27VPqA0pNjA4fFk9x9in1M9UmVwtoVatNbJp+6/QRLrTJPxKiVzvvY9nfuVZ0XfwGK18BOqpZBWRjlsaeY+sxh6VYFWtIHd71+H1WxplfRy/NqW3jvyCVjfWScfKWpS8xe0RFgdQREQBERAEREAREQBERAEREBVe6V4NFw2+kqKWo5hHURlx9QuU+uTS3Du+KGqhA1y08zB84xkN7bLTo7iHfFJTzfloIpDzuja49pKvEyqEioPBHnvvEBuEtOek0kV/uCnFE4I0cLWHeaoX6KSmA7FYyWx1Yw/LBKfkO7Rb2rDAo8tPEPk369ftWnSeS1M/lyj7QUhSR5Y2N9FrR1ABaf8ATucC1xb6RXy3/RtREVDuIR/gV7fzsVukX/0qbUHj5yS08novynmNvZdTivLZPocOF8tSrD+V/dJ/2ERaK6pEcbnn4rSec7h1qu52SkopyeyIiY98VbW7WU/hHiLv+bdRU8FE6N0uWLO7ypiXk8+z39Klleb1suBx4KLyOpLebv24LsiA0uHgxfSexTznW2qC0q18APzvuUo91yrNXjHuZ0NMTWf+P2PXyXWCKIqKh9Q8shdlYw+HIN59Ftv49sxib16ypLa7eyXEmFC6ZYUaqinjZ5zJniI2iWMiWMjlztA6VuwSrc4OZIbvicQbm5IvqPs6lJpKPAnD1lVgqkf9dDZozjIrKSCobbx8THkDc4jwm9DrjoUmqToBJ3vPW0J1CCbviAf2epvJlbyNkzt6VdlxHqJ3CIiEhERAEREAREQBERAEREB4VUNARkozBtNHPU03RFO/J0cGWK4FfDu61ik1GK2GF7o21dRSzucwkHg5aeSOQXGsAyUovz23qU7FZK6Pqbqiqtqp4HHeO+ZR2mnUBgNZWiWs/AoTmqrm9Xax72p7AeJOYZcpvq1ki2q5oeKYNFg2JYX/ACZM899ua2ZnCZxKwvjZnIGqzg93JdoItZfXcLp3NfUlzSBJUZmbPCb3vAzN6zHDoV9zJ6Ig9IKypc2Nj6SNueRtrVOa/J5oW2qZNZVD/pIzzVPvhC58Z8KppmfKLuoj3FTi1kvKkefQkpVqrtxS9lf8lYwjGqx7qhr6MExVBY3x0TQGGON4F8vh2z+VbjG5SXf1V/U2f+y3/bUqizsdtys6RSzvgN6S2Qh12zxutbUdRA3Erqo8anfG1woXOuBrE9MLnftPGpiohD2uadjgQekWUNotKQ18TvKieeon3g9a0teHocEpKni07aTVu61+zZxR4/WGtMZoiGd7ZwzhqYku4XKX5uK2q3NxrHSDEp5MkPebmmR1/PU5uBzHVx9CtBgbmz5Rmy5c1hfLe+W+21wDZQ1F46skk2thGRvPrB/e61FNWebkWxss0Y0kvrdu27+EdMVdMAAKJwsLW4am1faXv8pz/wBRk/XUn+tSaWVDsVlwKBJjs9RBTyy0ljwrwcssGUlshZYXdcHwLG+++tT8mKVAOqgkP6aiH3yLZpVBaAFoAySB2oAbb3Or5Rv0qSNWzghI4jLlDr84uttci7nnwlGOJq3VtIvtqis4nj1RYRtoZWyS6m+Nojq3nVJxcdlrmx2aljiAw6YAzQxEmShd52QMJGWa+Y31X1Xtew2SuCwmZ76hwtfwYwdzRt93WpWWjzWzAOsQ4XANi03aRfeCAQVMtPLcnDPxW67W+3p+9/Yqdbibop2Td61DWv8ABfcU5v6sp3fctek2mE9KGSR0kz2ZmsdG+NrXPc51gIpGyE5/k5HXttCtdVh4kGV7bi4PUvnndD0mr8OmZKylo3QukbDTySCQzB0kYLwbOGUEtcNW4BVnLRGuHoOFSdl5Xr34khV4s6OposQdTzUzS80VQ2cRtdwU9nRyHK4+A2a2s2PhHUvpgKpAwioraCaDEo4mSzB7PElzmNGoxvu4k5g4X6ApTQDHXVdFG6XVPCXQVA3iaE5H357B31lhNcT0KburFkREVDUIiIAiIgCIiAIiIAiIgCo2nOFxOq6V1TE2SCrD6GYOvbM8tmpnXGsHhI3NBB1GRXlQGneGunoKhsfnGM4WK20SwkTR2+swDpQhkTo/3McPoZRNT09pB5LnvkkLLixyhxsDbVfbyq1LkwjEm1MEU7PJnjZIOQPaHW6L2XWtUczb4mp9K0vDy0FzQQDxA7VtRFJRJLYIiIWBVdrXd71jZNjJhZ3YD+6etWJcOM4aJ4y34w1tPEfcdivBpPXY48bSlUp3h9UWmvVcO+xnidZwMT38Q1c51DtWjR+i4KFt/Kf4buc7L9FlHwUc8/BtnaGxxEF1zcyEbLqxBTLyrKZ0G69XxmmklZJ6b7v7IIl0WZ6BrnhD2lrhcOFiFC/zYOphneYgbhlvbf2LoxHSyjp/P1lPGRudLFm9W9+xRg7o1K/4Myqqv/Gpal49dzWt6bqVNx2ZhVwlOs7zjf47dV0LNDEGNDWiwaLADcFmqwNIq6TzGDyNB+NVVFNBbnYzhHdiyFHi8vlS0FMD6EdTUuHS9zG9ipmOpU2lZFlVW7oOhzsThhYJhFwFQ2Yuc0uBDWubl1EW8rato0KqJPhGMVjuSBtNSjm8Bhd9pZt7mFCSDNFJUOG+pnqZ7/Ve8t7FDkXVNrU6q/S+igJE1bTMOvU6aK/q3v2KqaN6RQjGJe83mamxFge8sjnyRVUYtmLi0NDZGb7+UAr1QaM0tP5ikgi+jiiYesC6krKrdy0Y2PURFBcIiIAiIgCIiAIiIAiIgC8cvUQFK7nZ4OCalO3D6qenF/yefhYjzcHI0dCtSqFLKKbHKuNxs2tpYakXsBnhcad+vjy5T0KRr9O6CDVLXU4I+KJGvd6rLnsWiehzzjqTyKqjuhRyfBaOvqb7DHSyMZ+smyALL+VsUl8zhcUI3Oqqpp644GuI9ZTmQUGWhAqwMCxWXzuJU9Pxilpc56JKh5/ZWY7nLZPhVfX1F9rXVLomepAGBVzEqmyarsVhgF554ohxySRsH2iFBS90qgByx1PDu9GmjnqD1xNI7V30Pc6w6E3ZQQE+k9gldz5pMx7VPwwNYLNaGgbmgAdQUZi3hop40wqJfg2D1r+Iz8BSN5/GvzW+qsgcYl2RUFKDtzyVNS8dDAxvarjZeqLstkiU8aI1snwjGZgD8Wlgpqe3M9we7tWQ7l9G74QaiqP9pqamUepmDexW5FBayInDtE6Sm8xR08ZG9kUQPrWuetStl6iEhERAEREAREQBERAEREAREQBERAEREAREQBERAfMu6bQxy4hQCWJkgLJ7h7WuHlxbiOUq9YXgdPTsHAU0MWoebjjZ+yAiIDvWaIgC9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" name="Picture 11" descr="d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5250"/>
            <a:ext cx="250666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275" y="3740150"/>
            <a:ext cx="190817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://www.gamesover.com/Louis_Koot/Nancy%20Drew%205/nancy_5_panee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59100" y="4167231"/>
            <a:ext cx="2919413" cy="133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785812" y="1285875"/>
            <a:ext cx="3249688" cy="2304582"/>
            <a:chOff x="785812" y="1285875"/>
            <a:chExt cx="3249688" cy="2304582"/>
          </a:xfrm>
        </p:grpSpPr>
        <p:pic>
          <p:nvPicPr>
            <p:cNvPr id="1026" name="Picture 2" descr="Fitness and exercise icons — Stock Vector #9720466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557" b="71639"/>
            <a:stretch/>
          </p:blipFill>
          <p:spPr bwMode="auto">
            <a:xfrm>
              <a:off x="785812" y="1285875"/>
              <a:ext cx="2586037" cy="1401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itness and exercise icons — Stock Vector #9720466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63" b="71639"/>
            <a:stretch/>
          </p:blipFill>
          <p:spPr bwMode="auto">
            <a:xfrm>
              <a:off x="1741080" y="2189160"/>
              <a:ext cx="2294420" cy="1401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603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4189413" y="2143125"/>
            <a:ext cx="9699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800">
                <a:solidFill>
                  <a:schemeClr val="tx2"/>
                </a:solidFill>
                <a:latin typeface="Century" pitchFamily="18" charset="0"/>
              </a:rPr>
              <a:t>?</a:t>
            </a:r>
            <a:endParaRPr lang="en-US">
              <a:solidFill>
                <a:schemeClr val="tx2"/>
              </a:solidFill>
              <a:latin typeface="Century" pitchFamily="18" charset="0"/>
            </a:endParaRP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53621" y="1352550"/>
            <a:ext cx="5518504" cy="2290763"/>
            <a:chOff x="54095" y="1352550"/>
            <a:chExt cx="5518030" cy="2290763"/>
          </a:xfrm>
        </p:grpSpPr>
        <p:grpSp>
          <p:nvGrpSpPr>
            <p:cNvPr id="31803" name="Group 53"/>
            <p:cNvGrpSpPr>
              <a:grpSpLocks/>
            </p:cNvGrpSpPr>
            <p:nvPr/>
          </p:nvGrpSpPr>
          <p:grpSpPr bwMode="auto">
            <a:xfrm>
              <a:off x="142875" y="2286000"/>
              <a:ext cx="2000250" cy="642938"/>
              <a:chOff x="214282" y="1643050"/>
              <a:chExt cx="3071834" cy="107157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214999" y="1643050"/>
                <a:ext cx="3071570" cy="1071570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822" name="Picture 48" descr="treadmill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100" y="1893083"/>
                <a:ext cx="1071570" cy="535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23" name="TextBox 49"/>
              <p:cNvSpPr txBox="1">
                <a:spLocks noChangeArrowheads="1"/>
              </p:cNvSpPr>
              <p:nvPr/>
            </p:nvSpPr>
            <p:spPr bwMode="auto">
              <a:xfrm>
                <a:off x="1785918" y="2071678"/>
                <a:ext cx="1110752" cy="436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Treadmill</a:t>
                </a:r>
              </a:p>
            </p:txBody>
          </p:sp>
        </p:grpSp>
        <p:grpSp>
          <p:nvGrpSpPr>
            <p:cNvPr id="31804" name="Group 78"/>
            <p:cNvGrpSpPr>
              <a:grpSpLocks/>
            </p:cNvGrpSpPr>
            <p:nvPr/>
          </p:nvGrpSpPr>
          <p:grpSpPr bwMode="auto">
            <a:xfrm>
              <a:off x="1357313" y="2786063"/>
              <a:ext cx="1714500" cy="857250"/>
              <a:chOff x="1500166" y="3357562"/>
              <a:chExt cx="1714512" cy="857256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500529" y="3357562"/>
                <a:ext cx="1714364" cy="857256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819" name="Picture 63" descr="forceplate1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5092" y="3583156"/>
                <a:ext cx="595941" cy="45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20" name="TextBox 64"/>
              <p:cNvSpPr txBox="1">
                <a:spLocks noChangeArrowheads="1"/>
              </p:cNvSpPr>
              <p:nvPr/>
            </p:nvSpPr>
            <p:spPr bwMode="auto">
              <a:xfrm>
                <a:off x="1694573" y="3786190"/>
                <a:ext cx="877169" cy="26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Force Plates</a:t>
                </a:r>
              </a:p>
            </p:txBody>
          </p:sp>
        </p:grpSp>
        <p:grpSp>
          <p:nvGrpSpPr>
            <p:cNvPr id="31805" name="Group 65"/>
            <p:cNvGrpSpPr>
              <a:grpSpLocks/>
            </p:cNvGrpSpPr>
            <p:nvPr/>
          </p:nvGrpSpPr>
          <p:grpSpPr bwMode="auto">
            <a:xfrm>
              <a:off x="1500188" y="1517650"/>
              <a:ext cx="2214562" cy="1054100"/>
              <a:chOff x="5143504" y="4000504"/>
              <a:chExt cx="3000396" cy="142876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5143978" y="4000504"/>
                <a:ext cx="3000137" cy="1428760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816" name="Picture 67" descr="motionbase2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3126" y="4357694"/>
                <a:ext cx="816394" cy="67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17" name="TextBox 68"/>
              <p:cNvSpPr txBox="1">
                <a:spLocks noChangeArrowheads="1"/>
              </p:cNvSpPr>
              <p:nvPr/>
            </p:nvSpPr>
            <p:spPr bwMode="auto">
              <a:xfrm>
                <a:off x="5547135" y="4500570"/>
                <a:ext cx="1227516" cy="354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Motion Base</a:t>
                </a:r>
              </a:p>
            </p:txBody>
          </p:sp>
        </p:grpSp>
        <p:cxnSp>
          <p:nvCxnSpPr>
            <p:cNvPr id="88" name="Straight Connector 87"/>
            <p:cNvCxnSpPr>
              <a:stCxn id="98" idx="5"/>
            </p:cNvCxnSpPr>
            <p:nvPr/>
          </p:nvCxnSpPr>
          <p:spPr>
            <a:xfrm rot="16200000" flipH="1">
              <a:off x="3440281" y="2368570"/>
              <a:ext cx="368300" cy="466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000557" y="2643188"/>
              <a:ext cx="1428627" cy="428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4095" y="1352550"/>
              <a:ext cx="13531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chemeClr val="tx2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バランス</a:t>
              </a:r>
              <a:r>
                <a:rPr lang="en-US" sz="1400" dirty="0" smtClean="0">
                  <a:solidFill>
                    <a:schemeClr val="tx2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&amp;</a:t>
              </a:r>
              <a:endParaRPr lang="en-US" sz="1400" dirty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chemeClr val="tx2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ロコモーション</a:t>
              </a:r>
              <a:endParaRPr lang="en-US" dirty="0"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929165" y="3286125"/>
              <a:ext cx="428588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10" name="Group 104"/>
            <p:cNvGrpSpPr>
              <a:grpSpLocks/>
            </p:cNvGrpSpPr>
            <p:nvPr/>
          </p:nvGrpSpPr>
          <p:grpSpPr bwMode="auto">
            <a:xfrm>
              <a:off x="3643313" y="1714500"/>
              <a:ext cx="1928812" cy="785813"/>
              <a:chOff x="1500166" y="357167"/>
              <a:chExt cx="1928826" cy="785818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1500332" y="357167"/>
                <a:ext cx="1928660" cy="785818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813" name="TextBox 98"/>
              <p:cNvSpPr txBox="1">
                <a:spLocks noChangeArrowheads="1"/>
              </p:cNvSpPr>
              <p:nvPr/>
            </p:nvSpPr>
            <p:spPr bwMode="auto">
              <a:xfrm>
                <a:off x="1683143" y="667059"/>
                <a:ext cx="745722" cy="26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EMG/EEG</a:t>
                </a:r>
              </a:p>
            </p:txBody>
          </p:sp>
          <p:pic>
            <p:nvPicPr>
              <p:cNvPr id="31814" name="Picture 100" descr="portilab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422" y="549767"/>
                <a:ext cx="631493" cy="439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4" name="Straight Connector 93"/>
            <p:cNvCxnSpPr>
              <a:stCxn id="95" idx="4"/>
            </p:cNvCxnSpPr>
            <p:nvPr/>
          </p:nvCxnSpPr>
          <p:spPr>
            <a:xfrm rot="16200000" flipH="1">
              <a:off x="4518901" y="2590008"/>
              <a:ext cx="214312" cy="34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5500687" y="1344613"/>
            <a:ext cx="3782530" cy="1798637"/>
            <a:chOff x="5500688" y="1344613"/>
            <a:chExt cx="3782664" cy="1798637"/>
          </a:xfrm>
        </p:grpSpPr>
        <p:grpSp>
          <p:nvGrpSpPr>
            <p:cNvPr id="31787" name="Group 77"/>
            <p:cNvGrpSpPr>
              <a:grpSpLocks/>
            </p:cNvGrpSpPr>
            <p:nvPr/>
          </p:nvGrpSpPr>
          <p:grpSpPr bwMode="auto">
            <a:xfrm>
              <a:off x="5500688" y="1550988"/>
              <a:ext cx="2057400" cy="735012"/>
              <a:chOff x="5800734" y="1336886"/>
              <a:chExt cx="2057414" cy="734791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5800734" y="1336886"/>
                <a:ext cx="2057486" cy="734791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801" name="Picture 29" descr="vicon_camera2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385" y="1532830"/>
                <a:ext cx="419103" cy="342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02" name="TextBox 31"/>
              <p:cNvSpPr txBox="1">
                <a:spLocks noChangeArrowheads="1"/>
              </p:cNvSpPr>
              <p:nvPr/>
            </p:nvSpPr>
            <p:spPr bwMode="auto">
              <a:xfrm>
                <a:off x="5978761" y="1581816"/>
                <a:ext cx="1101591" cy="26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Optical Tracking</a:t>
                </a:r>
              </a:p>
            </p:txBody>
          </p:sp>
        </p:grpSp>
        <p:grpSp>
          <p:nvGrpSpPr>
            <p:cNvPr id="31788" name="Group 92"/>
            <p:cNvGrpSpPr>
              <a:grpSpLocks/>
            </p:cNvGrpSpPr>
            <p:nvPr/>
          </p:nvGrpSpPr>
          <p:grpSpPr bwMode="auto">
            <a:xfrm>
              <a:off x="7358063" y="2500313"/>
              <a:ext cx="1428750" cy="571500"/>
              <a:chOff x="6500826" y="2428868"/>
              <a:chExt cx="1428760" cy="571503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6500891" y="2428868"/>
                <a:ext cx="1428810" cy="571503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98" name="Picture 90" descr="dataglove1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2290" y="2612565"/>
                <a:ext cx="504148" cy="259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9" name="TextBox 91"/>
              <p:cNvSpPr txBox="1">
                <a:spLocks noChangeArrowheads="1"/>
              </p:cNvSpPr>
              <p:nvPr/>
            </p:nvSpPr>
            <p:spPr bwMode="auto">
              <a:xfrm>
                <a:off x="7043755" y="2545120"/>
                <a:ext cx="790606" cy="26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Data glove</a:t>
                </a:r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 rot="10800000" flipV="1">
              <a:off x="5653093" y="2357438"/>
              <a:ext cx="419115" cy="406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0800000" flipV="1">
              <a:off x="6000768" y="2857500"/>
              <a:ext cx="1285920" cy="28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396230" y="1344613"/>
              <a:ext cx="188712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chemeClr val="tx2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モーションキャプチャ</a:t>
              </a:r>
              <a:endParaRPr lang="en-US" dirty="0"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792" name="Group 101"/>
            <p:cNvGrpSpPr>
              <a:grpSpLocks/>
            </p:cNvGrpSpPr>
            <p:nvPr/>
          </p:nvGrpSpPr>
          <p:grpSpPr bwMode="auto">
            <a:xfrm>
              <a:off x="7286625" y="1836738"/>
              <a:ext cx="1785938" cy="663575"/>
              <a:chOff x="7000892" y="285728"/>
              <a:chExt cx="1785950" cy="663353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000955" y="285728"/>
                <a:ext cx="1786013" cy="663353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95" name="Picture 99" descr="Xsens 02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3324" y="357166"/>
                <a:ext cx="60208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6" name="TextBox 79"/>
              <p:cNvSpPr txBox="1">
                <a:spLocks noChangeArrowheads="1"/>
              </p:cNvSpPr>
              <p:nvPr/>
            </p:nvSpPr>
            <p:spPr bwMode="auto">
              <a:xfrm>
                <a:off x="7143768" y="500042"/>
                <a:ext cx="1104797" cy="26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Inertial Tracking</a:t>
                </a:r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 rot="10800000" flipV="1">
              <a:off x="6000768" y="2428875"/>
              <a:ext cx="1285920" cy="500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34625" y="4000500"/>
            <a:ext cx="5966125" cy="1643063"/>
            <a:chOff x="34641" y="4000500"/>
            <a:chExt cx="5966109" cy="1643063"/>
          </a:xfrm>
        </p:grpSpPr>
        <p:cxnSp>
          <p:nvCxnSpPr>
            <p:cNvPr id="153" name="Straight Connector 152"/>
            <p:cNvCxnSpPr/>
            <p:nvPr/>
          </p:nvCxnSpPr>
          <p:spPr>
            <a:xfrm rot="16200000" flipV="1">
              <a:off x="4857754" y="4714875"/>
              <a:ext cx="214312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0" name="Group 153"/>
            <p:cNvGrpSpPr>
              <a:grpSpLocks/>
            </p:cNvGrpSpPr>
            <p:nvPr/>
          </p:nvGrpSpPr>
          <p:grpSpPr bwMode="auto">
            <a:xfrm>
              <a:off x="34641" y="4000500"/>
              <a:ext cx="5966109" cy="1643063"/>
              <a:chOff x="34641" y="4000500"/>
              <a:chExt cx="5966109" cy="1643063"/>
            </a:xfrm>
          </p:grpSpPr>
          <p:grpSp>
            <p:nvGrpSpPr>
              <p:cNvPr id="31771" name="Group 155"/>
              <p:cNvGrpSpPr>
                <a:grpSpLocks/>
              </p:cNvGrpSpPr>
              <p:nvPr/>
            </p:nvGrpSpPr>
            <p:grpSpPr bwMode="auto">
              <a:xfrm>
                <a:off x="34641" y="4000500"/>
                <a:ext cx="3894422" cy="1643063"/>
                <a:chOff x="34641" y="4000500"/>
                <a:chExt cx="3894422" cy="1643063"/>
              </a:xfrm>
            </p:grpSpPr>
            <p:grpSp>
              <p:nvGrpSpPr>
                <p:cNvPr id="31775" name="Group 79"/>
                <p:cNvGrpSpPr>
                  <a:grpSpLocks/>
                </p:cNvGrpSpPr>
                <p:nvPr/>
              </p:nvGrpSpPr>
              <p:grpSpPr bwMode="auto">
                <a:xfrm>
                  <a:off x="571500" y="4071938"/>
                  <a:ext cx="1571625" cy="714375"/>
                  <a:chOff x="571472" y="3929066"/>
                  <a:chExt cx="2357454" cy="1071570"/>
                </a:xfrm>
              </p:grpSpPr>
              <p:sp>
                <p:nvSpPr>
                  <p:cNvPr id="170" name="Oval 169"/>
                  <p:cNvSpPr/>
                  <p:nvPr/>
                </p:nvSpPr>
                <p:spPr>
                  <a:xfrm>
                    <a:off x="571495" y="3929066"/>
                    <a:ext cx="2357448" cy="1071570"/>
                  </a:xfrm>
                  <a:prstGeom prst="ellipse">
                    <a:avLst/>
                  </a:prstGeom>
                  <a:gradFill flip="none" rotWithShape="1">
                    <a:gsLst>
                      <a:gs pos="56000">
                        <a:srgbClr val="FFFFF0"/>
                      </a:gs>
                      <a:gs pos="94000">
                        <a:srgbClr val="EBF5F5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  <a:effectLst>
                    <a:outerShdw blurRad="50800" dist="50800" dir="5400000" algn="ctr" rotWithShape="0">
                      <a:srgbClr val="EBF5F5"/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71" name="Can 170"/>
                  <p:cNvSpPr/>
                  <p:nvPr/>
                </p:nvSpPr>
                <p:spPr>
                  <a:xfrm>
                    <a:off x="1214435" y="4252918"/>
                    <a:ext cx="428627" cy="500066"/>
                  </a:xfrm>
                  <a:prstGeom prst="can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>
                    <a:solidFill>
                      <a:schemeClr val="tx2"/>
                    </a:solidFill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1785" name="Text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770" y="4301576"/>
                    <a:ext cx="642942" cy="4847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just" eaLnBrk="1" hangingPunct="1"/>
                    <a:r>
                      <a:rPr lang="en-US" sz="500">
                        <a:latin typeface="Calibri" pitchFamily="34" charset="0"/>
                      </a:rPr>
                      <a:t>I 0 0 I I</a:t>
                    </a:r>
                  </a:p>
                  <a:p>
                    <a:pPr algn="just" eaLnBrk="1" hangingPunct="1"/>
                    <a:r>
                      <a:rPr lang="en-US" sz="500">
                        <a:latin typeface="Calibri" pitchFamily="34" charset="0"/>
                      </a:rPr>
                      <a:t>0 I 0 0 I</a:t>
                    </a:r>
                  </a:p>
                  <a:p>
                    <a:pPr algn="just" eaLnBrk="1" hangingPunct="1"/>
                    <a:r>
                      <a:rPr lang="en-US" sz="500">
                        <a:latin typeface="Calibri" pitchFamily="34" charset="0"/>
                      </a:rPr>
                      <a:t>I 0 I I I </a:t>
                    </a:r>
                  </a:p>
                </p:txBody>
              </p:sp>
              <p:sp>
                <p:nvSpPr>
                  <p:cNvPr id="31786" name="Text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2433" y="4233454"/>
                    <a:ext cx="1077706" cy="392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100">
                        <a:solidFill>
                          <a:schemeClr val="tx2"/>
                        </a:solidFill>
                        <a:latin typeface="Calibri" pitchFamily="34" charset="0"/>
                      </a:rPr>
                      <a:t>Database</a:t>
                    </a:r>
                  </a:p>
                </p:txBody>
              </p:sp>
            </p:grpSp>
            <p:grpSp>
              <p:nvGrpSpPr>
                <p:cNvPr id="31776" name="Group 126"/>
                <p:cNvGrpSpPr>
                  <a:grpSpLocks/>
                </p:cNvGrpSpPr>
                <p:nvPr/>
              </p:nvGrpSpPr>
              <p:grpSpPr bwMode="auto">
                <a:xfrm>
                  <a:off x="1500188" y="4379913"/>
                  <a:ext cx="2428875" cy="1263650"/>
                  <a:chOff x="1571604" y="4380105"/>
                  <a:chExt cx="2428892" cy="1263473"/>
                </a:xfrm>
              </p:grpSpPr>
              <p:sp>
                <p:nvSpPr>
                  <p:cNvPr id="166" name="Oval 165"/>
                  <p:cNvSpPr/>
                  <p:nvPr/>
                </p:nvSpPr>
                <p:spPr>
                  <a:xfrm>
                    <a:off x="1571616" y="4643593"/>
                    <a:ext cx="2428886" cy="999985"/>
                  </a:xfrm>
                  <a:prstGeom prst="ellipse">
                    <a:avLst/>
                  </a:prstGeom>
                  <a:gradFill flip="none" rotWithShape="1">
                    <a:gsLst>
                      <a:gs pos="56000">
                        <a:srgbClr val="FFFFF0"/>
                      </a:gs>
                      <a:gs pos="94000">
                        <a:srgbClr val="EBF5F5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  <a:effectLst>
                    <a:outerShdw blurRad="50800" dist="50800" dir="5400000" algn="ctr" rotWithShape="0">
                      <a:srgbClr val="EBF5F5"/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pic>
                <p:nvPicPr>
                  <p:cNvPr id="31780" name="Picture 75" descr="pirat DRS.jpg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43174" y="4956497"/>
                    <a:ext cx="642250" cy="401329"/>
                  </a:xfrm>
                  <a:prstGeom prst="rect">
                    <a:avLst/>
                  </a:prstGeom>
                  <a:noFill/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1781" name="Text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7682" y="4926939"/>
                    <a:ext cx="625495" cy="4308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dirty="0">
                        <a:solidFill>
                          <a:schemeClr val="tx2"/>
                        </a:solidFill>
                        <a:latin typeface="Calibri" pitchFamily="34" charset="0"/>
                      </a:rPr>
                      <a:t>Serious</a:t>
                    </a:r>
                  </a:p>
                  <a:p>
                    <a:pPr algn="ctr" eaLnBrk="1" hangingPunct="1"/>
                    <a:r>
                      <a:rPr lang="en-US" sz="1100" dirty="0">
                        <a:solidFill>
                          <a:schemeClr val="tx2"/>
                        </a:solidFill>
                        <a:latin typeface="Calibri" pitchFamily="34" charset="0"/>
                      </a:rPr>
                      <a:t>Gaming</a:t>
                    </a:r>
                  </a:p>
                </p:txBody>
              </p:sp>
              <p:cxnSp>
                <p:nvCxnSpPr>
                  <p:cNvPr id="169" name="Straight Connector 168"/>
                  <p:cNvCxnSpPr/>
                  <p:nvPr/>
                </p:nvCxnSpPr>
                <p:spPr>
                  <a:xfrm flipV="1">
                    <a:off x="3357561" y="4380105"/>
                    <a:ext cx="276226" cy="2634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2143136" y="4000500"/>
                  <a:ext cx="1214435" cy="2857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/>
                <p:cNvSpPr txBox="1"/>
                <p:nvPr/>
              </p:nvSpPr>
              <p:spPr>
                <a:xfrm>
                  <a:off x="34641" y="4781550"/>
                  <a:ext cx="1526183" cy="86177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dirty="0">
                      <a:solidFill>
                        <a:schemeClr val="tx2"/>
                      </a:solidFill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アプリケーション</a:t>
                  </a:r>
                  <a:endParaRPr lang="en-US" dirty="0">
                    <a:solidFill>
                      <a:schemeClr val="tx2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chemeClr val="tx2"/>
                      </a:solidFill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&amp;</a:t>
                  </a:r>
                  <a:endParaRPr lang="en-US" dirty="0">
                    <a:solidFill>
                      <a:schemeClr val="tx2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dirty="0">
                      <a:solidFill>
                        <a:schemeClr val="tx2"/>
                      </a:solidFill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開発</a:t>
                  </a:r>
                  <a:endParaRPr lang="en-US" dirty="0">
                    <a:solidFill>
                      <a:schemeClr val="tx2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7" name="Oval 156"/>
              <p:cNvSpPr/>
              <p:nvPr/>
            </p:nvSpPr>
            <p:spPr>
              <a:xfrm>
                <a:off x="4286255" y="4857750"/>
                <a:ext cx="1714495" cy="785813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773" name="TextBox 94"/>
              <p:cNvSpPr txBox="1">
                <a:spLocks noChangeArrowheads="1"/>
              </p:cNvSpPr>
              <p:nvPr/>
            </p:nvSpPr>
            <p:spPr bwMode="auto">
              <a:xfrm>
                <a:off x="4857750" y="5000625"/>
                <a:ext cx="6429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tx2"/>
                    </a:solidFill>
                    <a:latin typeface="Calibri" pitchFamily="34" charset="0"/>
                  </a:rPr>
                  <a:t>???</a:t>
                </a:r>
              </a:p>
            </p:txBody>
          </p:sp>
          <p:sp>
            <p:nvSpPr>
              <p:cNvPr id="31774" name="TextBox 127"/>
              <p:cNvSpPr txBox="1">
                <a:spLocks noChangeArrowheads="1"/>
              </p:cNvSpPr>
              <p:nvPr/>
            </p:nvSpPr>
            <p:spPr bwMode="auto">
              <a:xfrm>
                <a:off x="4500563" y="5238750"/>
                <a:ext cx="126188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Custom Extensions</a:t>
                </a:r>
              </a:p>
            </p:txBody>
          </p:sp>
        </p:grpSp>
      </p:grpSp>
      <p:grpSp>
        <p:nvGrpSpPr>
          <p:cNvPr id="16" name="Group 173"/>
          <p:cNvGrpSpPr>
            <a:grpSpLocks/>
          </p:cNvGrpSpPr>
          <p:nvPr/>
        </p:nvGrpSpPr>
        <p:grpSpPr bwMode="auto">
          <a:xfrm>
            <a:off x="5786438" y="3429000"/>
            <a:ext cx="3286125" cy="2214007"/>
            <a:chOff x="5786438" y="3429000"/>
            <a:chExt cx="3286125" cy="2213451"/>
          </a:xfrm>
        </p:grpSpPr>
        <p:grpSp>
          <p:nvGrpSpPr>
            <p:cNvPr id="31753" name="Group 34"/>
            <p:cNvGrpSpPr>
              <a:grpSpLocks/>
            </p:cNvGrpSpPr>
            <p:nvPr/>
          </p:nvGrpSpPr>
          <p:grpSpPr bwMode="auto">
            <a:xfrm>
              <a:off x="7358063" y="4214813"/>
              <a:ext cx="1714500" cy="755650"/>
              <a:chOff x="1643042" y="2714620"/>
              <a:chExt cx="2428892" cy="1071570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1643042" y="2714341"/>
                <a:ext cx="2428892" cy="1071301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67" name="Picture 36" descr="audio1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761" y="2964953"/>
                <a:ext cx="751227" cy="61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8" name="TextBox 37"/>
              <p:cNvSpPr txBox="1">
                <a:spLocks noChangeArrowheads="1"/>
              </p:cNvSpPr>
              <p:nvPr/>
            </p:nvSpPr>
            <p:spPr bwMode="auto">
              <a:xfrm>
                <a:off x="2143108" y="3071810"/>
                <a:ext cx="736238" cy="370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Audio</a:t>
                </a:r>
              </a:p>
            </p:txBody>
          </p:sp>
        </p:grpSp>
        <p:grpSp>
          <p:nvGrpSpPr>
            <p:cNvPr id="31754" name="Group 54"/>
            <p:cNvGrpSpPr>
              <a:grpSpLocks/>
            </p:cNvGrpSpPr>
            <p:nvPr/>
          </p:nvGrpSpPr>
          <p:grpSpPr bwMode="auto">
            <a:xfrm>
              <a:off x="6477000" y="3429000"/>
              <a:ext cx="2381250" cy="714375"/>
              <a:chOff x="1000100" y="4000504"/>
              <a:chExt cx="3571900" cy="107157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1000100" y="4000504"/>
                <a:ext cx="3571900" cy="1071302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64" name="Picture 56" descr="Projector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42" y="4286256"/>
                <a:ext cx="1014204" cy="533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5" name="TextBox 60"/>
              <p:cNvSpPr txBox="1">
                <a:spLocks noChangeArrowheads="1"/>
              </p:cNvSpPr>
              <p:nvPr/>
            </p:nvSpPr>
            <p:spPr bwMode="auto">
              <a:xfrm>
                <a:off x="2571734" y="4357696"/>
                <a:ext cx="1712500" cy="39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Visual Projection</a:t>
                </a:r>
              </a:p>
            </p:txBody>
          </p:sp>
        </p:grpSp>
        <p:grpSp>
          <p:nvGrpSpPr>
            <p:cNvPr id="31755" name="Group 84"/>
            <p:cNvGrpSpPr>
              <a:grpSpLocks/>
            </p:cNvGrpSpPr>
            <p:nvPr/>
          </p:nvGrpSpPr>
          <p:grpSpPr bwMode="auto">
            <a:xfrm>
              <a:off x="6215063" y="4572000"/>
              <a:ext cx="1428750" cy="642938"/>
              <a:chOff x="3857620" y="3786190"/>
              <a:chExt cx="2357454" cy="785818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3857620" y="3785839"/>
                <a:ext cx="2357454" cy="785621"/>
              </a:xfrm>
              <a:prstGeom prst="ellipse">
                <a:avLst/>
              </a:prstGeom>
              <a:gradFill flip="none" rotWithShape="1">
                <a:gsLst>
                  <a:gs pos="56000">
                    <a:srgbClr val="FFFFF0"/>
                  </a:gs>
                  <a:gs pos="94000">
                    <a:srgbClr val="EBF5F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blurRad="50800" dist="50800" dir="5400000" algn="ctr" rotWithShape="0">
                  <a:srgbClr val="EBF5F5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61" name="Picture 86" descr="HMD1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384" y="4000504"/>
                <a:ext cx="738186" cy="455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2" name="TextBox 87"/>
              <p:cNvSpPr txBox="1">
                <a:spLocks noChangeArrowheads="1"/>
              </p:cNvSpPr>
              <p:nvPr/>
            </p:nvSpPr>
            <p:spPr bwMode="auto">
              <a:xfrm>
                <a:off x="4127103" y="4019138"/>
                <a:ext cx="791375" cy="319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>
                    <a:solidFill>
                      <a:schemeClr val="tx2"/>
                    </a:solidFill>
                    <a:latin typeface="Calibri" pitchFamily="34" charset="0"/>
                  </a:rPr>
                  <a:t>HMD</a:t>
                </a:r>
              </a:p>
            </p:txBody>
          </p:sp>
        </p:grpSp>
        <p:cxnSp>
          <p:nvCxnSpPr>
            <p:cNvPr id="178" name="Straight Connector 177"/>
            <p:cNvCxnSpPr/>
            <p:nvPr/>
          </p:nvCxnSpPr>
          <p:spPr>
            <a:xfrm rot="10800000">
              <a:off x="6000750" y="3643259"/>
              <a:ext cx="642938" cy="71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10800000">
              <a:off x="5857875" y="4000357"/>
              <a:ext cx="1571625" cy="499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2" idx="1"/>
            </p:cNvCxnSpPr>
            <p:nvPr/>
          </p:nvCxnSpPr>
          <p:spPr>
            <a:xfrm rot="16200000" flipV="1">
              <a:off x="5915867" y="4156606"/>
              <a:ext cx="379318" cy="638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7643813" y="5273212"/>
              <a:ext cx="1428750" cy="369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 smtClean="0">
                  <a:solidFill>
                    <a:schemeClr val="tx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視聴覚提示</a:t>
              </a:r>
              <a:endPara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3" name="Picture 3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014663"/>
            <a:ext cx="214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リアルタイムテクノロジー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38795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033000" y="1241012"/>
            <a:ext cx="2274834" cy="4847516"/>
            <a:chOff x="3434040" y="981071"/>
            <a:chExt cx="2274834" cy="4847516"/>
          </a:xfrm>
        </p:grpSpPr>
        <p:sp>
          <p:nvSpPr>
            <p:cNvPr id="29" name="Rounded Rectangle 28"/>
            <p:cNvSpPr/>
            <p:nvPr/>
          </p:nvSpPr>
          <p:spPr>
            <a:xfrm>
              <a:off x="3434040" y="981071"/>
              <a:ext cx="2274834" cy="4847516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8528" y="1035019"/>
              <a:ext cx="1865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u="sng" dirty="0" smtClean="0"/>
                <a:t>上肢</a:t>
              </a:r>
              <a:endParaRPr lang="en-US" sz="2400" b="1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6904" y="1241012"/>
            <a:ext cx="2274834" cy="4847516"/>
            <a:chOff x="3476904" y="981071"/>
            <a:chExt cx="2274834" cy="4847516"/>
          </a:xfrm>
        </p:grpSpPr>
        <p:sp>
          <p:nvSpPr>
            <p:cNvPr id="22" name="Rounded Rectangle 21"/>
            <p:cNvSpPr/>
            <p:nvPr/>
          </p:nvSpPr>
          <p:spPr>
            <a:xfrm>
              <a:off x="3476904" y="981071"/>
              <a:ext cx="2274834" cy="4847516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2513" y="1029766"/>
              <a:ext cx="1865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u="sng" dirty="0" smtClean="0"/>
                <a:t>バランス</a:t>
              </a:r>
              <a:endParaRPr lang="en-US" sz="2400" b="1" u="sng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2696" y="1245780"/>
            <a:ext cx="2274834" cy="4847516"/>
            <a:chOff x="952696" y="985839"/>
            <a:chExt cx="2274834" cy="4847516"/>
          </a:xfrm>
        </p:grpSpPr>
        <p:sp>
          <p:nvSpPr>
            <p:cNvPr id="19" name="Rounded Rectangle 18"/>
            <p:cNvSpPr/>
            <p:nvPr/>
          </p:nvSpPr>
          <p:spPr>
            <a:xfrm>
              <a:off x="952696" y="985839"/>
              <a:ext cx="2274834" cy="4847516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1217" y="1034534"/>
              <a:ext cx="1042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u="sng" dirty="0" smtClean="0"/>
                <a:t>歩き方</a:t>
              </a:r>
              <a:endParaRPr lang="en-US" sz="2000" b="1" u="sng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製品マトリクス</a:t>
            </a:r>
            <a:endParaRPr lang="en-US" dirty="0"/>
          </a:p>
        </p:txBody>
      </p:sp>
      <p:pic>
        <p:nvPicPr>
          <p:cNvPr id="7" name="Picture 2" descr="E:\afbeeldingen\bam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559" y="4655745"/>
            <a:ext cx="2160000" cy="134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afbeeldingen\HiResCAR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847" y="3202170"/>
            <a:ext cx="2160000" cy="143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E:\afbeeldingen\vgait_mcgill_fearOfHeight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241" y="1806721"/>
            <a:ext cx="2160000" cy="135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Documents and Settings\Erwin\My Documents\PR\presentaties\WRAMC symposium May '09\Photos\20090506_pheauteaus\061218_israel_rehab_hmed_8a_hmedium blur fac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150" y="4597899"/>
            <a:ext cx="2160000" cy="143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717" y="1729572"/>
            <a:ext cx="2160000" cy="142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7"/>
          <a:stretch/>
        </p:blipFill>
        <p:spPr bwMode="auto">
          <a:xfrm>
            <a:off x="3554602" y="3200375"/>
            <a:ext cx="2160000" cy="137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152" y="1717282"/>
            <a:ext cx="2160000" cy="146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frans\AppData\Local\Microsoft\Windows\Temporary Internet Files\MailStore\photo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6948" y="3200376"/>
            <a:ext cx="2160000" cy="133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0152" y="4562997"/>
            <a:ext cx="2160000" cy="145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6054152" y="1241012"/>
            <a:ext cx="2232000" cy="4806000"/>
          </a:xfrm>
          <a:prstGeom prst="roundRect">
            <a:avLst/>
          </a:prstGeom>
          <a:solidFill>
            <a:srgbClr val="D9D9D9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2736304" cy="903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会社概要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194304" cy="1054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94" y="4149080"/>
            <a:ext cx="2592288" cy="855851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55576" y="3556548"/>
            <a:ext cx="3600400" cy="232072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860032" y="3527015"/>
            <a:ext cx="3528392" cy="235025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2699792" y="1484784"/>
            <a:ext cx="3744416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stCxn id="8" idx="0"/>
          </p:cNvCxnSpPr>
          <p:nvPr/>
        </p:nvCxnSpPr>
        <p:spPr>
          <a:xfrm flipV="1">
            <a:off x="2555776" y="3356994"/>
            <a:ext cx="0" cy="199554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555776" y="3348214"/>
            <a:ext cx="4068452" cy="8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9" idx="0"/>
          </p:cNvCxnSpPr>
          <p:nvPr/>
        </p:nvCxnSpPr>
        <p:spPr>
          <a:xfrm flipV="1">
            <a:off x="6624228" y="3348214"/>
            <a:ext cx="0" cy="17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0" idx="2"/>
          </p:cNvCxnSpPr>
          <p:nvPr/>
        </p:nvCxnSpPr>
        <p:spPr>
          <a:xfrm>
            <a:off x="4572000" y="3068960"/>
            <a:ext cx="0" cy="2792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76867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歩き方</a:t>
            </a:r>
            <a:endParaRPr lang="en-US" dirty="0"/>
          </a:p>
        </p:txBody>
      </p:sp>
      <p:pic>
        <p:nvPicPr>
          <p:cNvPr id="5" name="Picture 3" descr="E:\afbeeldingen\HiResCAR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32" y="2595761"/>
            <a:ext cx="2634160" cy="174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2196862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CAREN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699792" y="2204864"/>
            <a:ext cx="2922168" cy="2154539"/>
            <a:chOff x="3012214" y="2041813"/>
            <a:chExt cx="3159905" cy="2590232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051421" y="2041813"/>
              <a:ext cx="2087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Tahoma" pitchFamily="34" charset="0"/>
                  <a:cs typeface="Tahoma" pitchFamily="34" charset="0"/>
                </a:rPr>
                <a:t>GRAIL</a:t>
              </a:r>
            </a:p>
          </p:txBody>
        </p:sp>
        <p:pic>
          <p:nvPicPr>
            <p:cNvPr id="10" name="Picture 4" descr="E:\afbeeldingen\vgait_mcgill_fearOfHeights.jp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12214" y="2474061"/>
              <a:ext cx="3159905" cy="2157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hthoek 1"/>
          <p:cNvSpPr/>
          <p:nvPr/>
        </p:nvSpPr>
        <p:spPr>
          <a:xfrm>
            <a:off x="2363383" y="1288221"/>
            <a:ext cx="9028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研究</a:t>
            </a:r>
            <a:endParaRPr lang="en-US" sz="2800" dirty="0" smtClean="0"/>
          </a:p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015736" y="13024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臨床</a:t>
            </a:r>
            <a:endParaRPr lang="nl-NL" dirty="0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897288" y="1605432"/>
            <a:ext cx="936104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5960539" y="2303411"/>
            <a:ext cx="2614155" cy="17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/>
              <a:t>C-Mill / </a:t>
            </a:r>
            <a:r>
              <a:rPr lang="en-US" sz="9600" dirty="0" err="1" smtClean="0"/>
              <a:t>Regait</a:t>
            </a:r>
            <a:endParaRPr lang="en-US" dirty="0"/>
          </a:p>
        </p:txBody>
      </p:sp>
      <p:pic>
        <p:nvPicPr>
          <p:cNvPr id="16" name="Picture 8" descr="http://inventorspot.com/files/blog1/c-m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45072"/>
            <a:ext cx="3180726" cy="1814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16" y="4327530"/>
            <a:ext cx="2706550" cy="176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上肢用製品</a:t>
            </a:r>
            <a:endParaRPr lang="en-US" dirty="0"/>
          </a:p>
        </p:txBody>
      </p:sp>
      <p:pic>
        <p:nvPicPr>
          <p:cNvPr id="4" name="Armbot_base_HBM_DivX_draft-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6070203" y="1219200"/>
            <a:ext cx="3017044" cy="2262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6" y="3996532"/>
            <a:ext cx="3169658" cy="245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frans\AppData\Local\Microsoft\Windows\Temporary Internet Files\MailStore\phot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3909" y="2460182"/>
            <a:ext cx="3855943" cy="216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48462" y="2160100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HARVEST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56853" y="893764"/>
            <a:ext cx="141564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Tahoma" pitchFamily="34" charset="0"/>
                <a:cs typeface="Tahoma" pitchFamily="34" charset="0"/>
              </a:rPr>
              <a:t>ArmBOT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26765" y="3626157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Tahoma" pitchFamily="34" charset="0"/>
                <a:cs typeface="Tahoma" pitchFamily="34" charset="0"/>
              </a:rPr>
              <a:t>V-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CoDe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3857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BM_bow-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12068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OR 20 Powerpoint-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5736" y="1888022"/>
            <a:ext cx="402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  <a:latin typeface="RotisSansSerif ExtraBold"/>
                <a:cs typeface="RotisSansSerif ExtraBold"/>
              </a:rPr>
              <a:t>ご清聴ありがとう</a:t>
            </a:r>
            <a:endParaRPr lang="en-US" altLang="ja-JP" sz="3600" dirty="0" smtClean="0">
              <a:solidFill>
                <a:srgbClr val="FFFFFF"/>
              </a:solidFill>
              <a:latin typeface="RotisSansSerif ExtraBold"/>
              <a:cs typeface="RotisSansSerif ExtraBold"/>
            </a:endParaRPr>
          </a:p>
          <a:p>
            <a:r>
              <a:rPr lang="ja-JP" altLang="en-US" sz="3600" dirty="0" smtClean="0">
                <a:solidFill>
                  <a:srgbClr val="FFFFFF"/>
                </a:solidFill>
                <a:latin typeface="RotisSansSerif ExtraBold"/>
                <a:cs typeface="RotisSansSerif ExtraBold"/>
              </a:rPr>
              <a:t>ございました</a:t>
            </a:r>
            <a:endParaRPr lang="nl-NL" sz="3600" dirty="0">
              <a:solidFill>
                <a:srgbClr val="FFFFFF"/>
              </a:solidFill>
              <a:latin typeface="RotisSansSerif ExtraBold"/>
              <a:cs typeface="RotisSansSerif Extra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5735" y="4997652"/>
            <a:ext cx="806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RotisSansSerif"/>
                <a:cs typeface="RotisSansSerif"/>
              </a:rPr>
              <a:t>www.MotekforceLink.com</a:t>
            </a:r>
            <a:endParaRPr lang="en-US" sz="2000" dirty="0" smtClean="0">
              <a:solidFill>
                <a:schemeClr val="bg1"/>
              </a:solidFill>
              <a:latin typeface="RotisSansSerif"/>
              <a:cs typeface="RotisSansSerif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35913" y="6426045"/>
            <a:ext cx="2604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RotisSansSerif"/>
                <a:cs typeface="RotisSansSerif"/>
              </a:rPr>
              <a:t>Smart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11909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会社</a:t>
            </a:r>
            <a:r>
              <a:rPr lang="ja-JP" altLang="en-US" dirty="0"/>
              <a:t>概要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194304" cy="1054608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55576" y="3556548"/>
            <a:ext cx="3600400" cy="232072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860032" y="3527015"/>
            <a:ext cx="3528392" cy="235025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2699792" y="1484784"/>
            <a:ext cx="3744416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stCxn id="8" idx="0"/>
          </p:cNvCxnSpPr>
          <p:nvPr/>
        </p:nvCxnSpPr>
        <p:spPr>
          <a:xfrm flipV="1">
            <a:off x="2555776" y="3356994"/>
            <a:ext cx="0" cy="199554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V="1">
            <a:off x="2555776" y="3348214"/>
            <a:ext cx="4068452" cy="8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9" idx="0"/>
          </p:cNvCxnSpPr>
          <p:nvPr/>
        </p:nvCxnSpPr>
        <p:spPr>
          <a:xfrm flipV="1">
            <a:off x="6624228" y="3348214"/>
            <a:ext cx="0" cy="178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0" idx="2"/>
          </p:cNvCxnSpPr>
          <p:nvPr/>
        </p:nvCxnSpPr>
        <p:spPr>
          <a:xfrm>
            <a:off x="4572000" y="3068960"/>
            <a:ext cx="0" cy="2792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27016"/>
            <a:ext cx="3528392" cy="23502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27015"/>
            <a:ext cx="3730320" cy="2412537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701822" y="2505670"/>
            <a:ext cx="195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Middle segment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020272" y="240835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Top Segment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7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dirty="0" smtClean="0"/>
              <a:t>リハビリテーション・プロセス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48016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025619" cy="468374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069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8547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ja-JP" altLang="en-US" sz="4000" dirty="0"/>
              <a:t>自立生活の能力を</a:t>
            </a:r>
            <a:r>
              <a:rPr lang="ja-JP" altLang="en-US" sz="4000" dirty="0" smtClean="0"/>
              <a:t>取り戻す</a:t>
            </a: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ja-JP" altLang="en-US" sz="4000" dirty="0"/>
              <a:t>移動／歩行（歩き方）は最も重要な要素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60000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2483768" y="2780928"/>
            <a:ext cx="792088" cy="632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25649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機能低下の始まり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5448548" y="2149406"/>
            <a:ext cx="2412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脳血管障害</a:t>
            </a:r>
            <a:endParaRPr lang="nl-NL" dirty="0" smtClean="0"/>
          </a:p>
          <a:p>
            <a:r>
              <a:rPr lang="ja-JP" altLang="en-US" dirty="0" smtClean="0"/>
              <a:t>外</a:t>
            </a:r>
            <a:r>
              <a:rPr lang="ja-JP" altLang="en-US" dirty="0"/>
              <a:t>傷</a:t>
            </a:r>
            <a:endParaRPr lang="nl-NL" dirty="0" smtClean="0"/>
          </a:p>
          <a:p>
            <a:r>
              <a:rPr lang="ja-JP" altLang="en-US" dirty="0"/>
              <a:t>整形外科</a:t>
            </a:r>
            <a:endParaRPr lang="nl-NL" dirty="0" smtClean="0"/>
          </a:p>
          <a:p>
            <a:r>
              <a:rPr lang="ja-JP" altLang="en-US" dirty="0"/>
              <a:t>多発性硬化症</a:t>
            </a:r>
            <a:endParaRPr lang="nl-NL" dirty="0" smtClean="0"/>
          </a:p>
          <a:p>
            <a:r>
              <a:rPr lang="ja-JP" altLang="en-US" dirty="0"/>
              <a:t>パーキンソン病</a:t>
            </a:r>
            <a:endParaRPr lang="nl-NL" dirty="0" smtClean="0"/>
          </a:p>
          <a:p>
            <a:r>
              <a:rPr lang="ja-JP" altLang="en-US" dirty="0"/>
              <a:t>糖尿病</a:t>
            </a:r>
            <a:endParaRPr lang="nl-NL" dirty="0" smtClean="0"/>
          </a:p>
          <a:p>
            <a:r>
              <a:rPr lang="ja-JP" altLang="en-US" dirty="0" smtClean="0"/>
              <a:t>等</a:t>
            </a:r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9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 rot="5400000">
            <a:off x="-600162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 smtClean="0"/>
              <a:t>機能障害レベル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5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2483768" y="2780928"/>
            <a:ext cx="792088" cy="632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25649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機能低下の始まり</a:t>
            </a:r>
            <a:endParaRPr lang="nl-NL" altLang="ja-JP" dirty="0"/>
          </a:p>
        </p:txBody>
      </p:sp>
      <p:sp>
        <p:nvSpPr>
          <p:cNvPr id="8" name="Arc 7"/>
          <p:cNvSpPr/>
          <p:nvPr/>
        </p:nvSpPr>
        <p:spPr>
          <a:xfrm rot="10568312">
            <a:off x="2403955" y="1988410"/>
            <a:ext cx="776146" cy="2869880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9812" y="4711029"/>
            <a:ext cx="432730" cy="14786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9410" y="4605583"/>
            <a:ext cx="72008" cy="210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83077" y="4149080"/>
            <a:ext cx="3384376" cy="1741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急性期</a:t>
            </a:r>
            <a:r>
              <a:rPr lang="nl-NL" dirty="0" smtClean="0"/>
              <a:t>:</a:t>
            </a: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ベッドサイドケア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薬物治療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移動</a:t>
            </a:r>
            <a:endParaRPr lang="nl-NL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リハビリテーション・プロセス</a:t>
            </a:r>
            <a:endParaRPr lang="en-US" sz="4000" dirty="0" smtClean="0"/>
          </a:p>
        </p:txBody>
      </p:sp>
      <p:cxnSp>
        <p:nvCxnSpPr>
          <p:cNvPr id="12" name="Straight Connector 2"/>
          <p:cNvCxnSpPr/>
          <p:nvPr/>
        </p:nvCxnSpPr>
        <p:spPr>
          <a:xfrm flipV="1">
            <a:off x="755576" y="3441725"/>
            <a:ext cx="1656184" cy="776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"/>
          <p:cNvCxnSpPr/>
          <p:nvPr/>
        </p:nvCxnSpPr>
        <p:spPr>
          <a:xfrm>
            <a:off x="755576" y="3460387"/>
            <a:ext cx="0" cy="174018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 txBox="1"/>
          <p:nvPr/>
        </p:nvSpPr>
        <p:spPr>
          <a:xfrm rot="5400000">
            <a:off x="-600164" y="4355841"/>
            <a:ext cx="2123658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/>
              <a:t>機能障害レベル</a:t>
            </a:r>
            <a:endParaRPr lang="nl-NL" altLang="ja-JP" dirty="0"/>
          </a:p>
        </p:txBody>
      </p:sp>
    </p:spTree>
    <p:extLst>
      <p:ext uri="{BB962C8B-B14F-4D97-AF65-F5344CB8AC3E}">
        <p14:creationId xmlns:p14="http://schemas.microsoft.com/office/powerpoint/2010/main" val="316755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6383</TotalTime>
  <Words>773</Words>
  <Application>Microsoft Office PowerPoint</Application>
  <PresentationFormat>画面に合わせる (4:3)</PresentationFormat>
  <Paragraphs>279</Paragraphs>
  <Slides>33</Slides>
  <Notes>20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ＭＳ Ｐゴシック</vt:lpstr>
      <vt:lpstr>新細明體</vt:lpstr>
      <vt:lpstr>RotisSansSerif</vt:lpstr>
      <vt:lpstr>RotisSansSerif ExtraBold</vt:lpstr>
      <vt:lpstr>Arial</vt:lpstr>
      <vt:lpstr>Calibri</vt:lpstr>
      <vt:lpstr>Century</vt:lpstr>
      <vt:lpstr>Tahoma</vt:lpstr>
      <vt:lpstr>Office Theme</vt:lpstr>
      <vt:lpstr>PowerPoint プレゼンテーション</vt:lpstr>
      <vt:lpstr>目次</vt:lpstr>
      <vt:lpstr>会社概要</vt:lpstr>
      <vt:lpstr>会社概要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リハビリテーション・プロセス</vt:lpstr>
      <vt:lpstr>市場のレベル</vt:lpstr>
      <vt:lpstr>市場のレベル</vt:lpstr>
      <vt:lpstr>研究プロジェクト</vt:lpstr>
      <vt:lpstr>システム統合 </vt:lpstr>
      <vt:lpstr>リアルタイムテクノロジー</vt:lpstr>
      <vt:lpstr>製品マトリクス</vt:lpstr>
      <vt:lpstr>歩き方</vt:lpstr>
      <vt:lpstr>上肢用製品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barry.hes</dc:creator>
  <cp:lastModifiedBy>yasutakafukui</cp:lastModifiedBy>
  <cp:revision>182</cp:revision>
  <dcterms:created xsi:type="dcterms:W3CDTF">2014-06-25T05:44:14Z</dcterms:created>
  <dcterms:modified xsi:type="dcterms:W3CDTF">2014-10-28T03:40:43Z</dcterms:modified>
</cp:coreProperties>
</file>