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81" r:id="rId2"/>
    <p:sldMasterId id="2147483697" r:id="rId3"/>
    <p:sldMasterId id="2147483746" r:id="rId4"/>
  </p:sldMasterIdLst>
  <p:notesMasterIdLst>
    <p:notesMasterId r:id="rId28"/>
  </p:notesMasterIdLst>
  <p:handoutMasterIdLst>
    <p:handoutMasterId r:id="rId29"/>
  </p:handoutMasterIdLst>
  <p:sldIdLst>
    <p:sldId id="275" r:id="rId5"/>
    <p:sldId id="327" r:id="rId6"/>
    <p:sldId id="283" r:id="rId7"/>
    <p:sldId id="328" r:id="rId8"/>
    <p:sldId id="352" r:id="rId9"/>
    <p:sldId id="329" r:id="rId10"/>
    <p:sldId id="346" r:id="rId11"/>
    <p:sldId id="331" r:id="rId12"/>
    <p:sldId id="332" r:id="rId13"/>
    <p:sldId id="351" r:id="rId14"/>
    <p:sldId id="336" r:id="rId15"/>
    <p:sldId id="334" r:id="rId16"/>
    <p:sldId id="335" r:id="rId17"/>
    <p:sldId id="337" r:id="rId18"/>
    <p:sldId id="338" r:id="rId19"/>
    <p:sldId id="339" r:id="rId20"/>
    <p:sldId id="340" r:id="rId21"/>
    <p:sldId id="341" r:id="rId22"/>
    <p:sldId id="342" r:id="rId23"/>
    <p:sldId id="348" r:id="rId24"/>
    <p:sldId id="347" r:id="rId25"/>
    <p:sldId id="344" r:id="rId26"/>
    <p:sldId id="350" r:id="rId27"/>
  </p:sldIdLst>
  <p:sldSz cx="9144000" cy="6858000" type="screen4x3"/>
  <p:notesSz cx="6858000" cy="9734550"/>
  <p:defaultTextStyle>
    <a:defPPr>
      <a:defRPr lang="nl-NL"/>
    </a:defPPr>
    <a:lvl1pPr algn="l" rtl="0" fontAlgn="base">
      <a:lnSpc>
        <a:spcPct val="80000"/>
      </a:lnSpc>
      <a:spcBef>
        <a:spcPct val="20000"/>
      </a:spcBef>
      <a:spcAft>
        <a:spcPct val="0"/>
      </a:spcAft>
      <a:defRPr kern="1200">
        <a:solidFill>
          <a:srgbClr val="FF7D00"/>
        </a:solidFill>
        <a:latin typeface="Verdana" pitchFamily="34" charset="0"/>
        <a:ea typeface="+mn-ea"/>
        <a:cs typeface="+mn-cs"/>
      </a:defRPr>
    </a:lvl1pPr>
    <a:lvl2pPr marL="457200" algn="l" rtl="0" fontAlgn="base">
      <a:lnSpc>
        <a:spcPct val="80000"/>
      </a:lnSpc>
      <a:spcBef>
        <a:spcPct val="20000"/>
      </a:spcBef>
      <a:spcAft>
        <a:spcPct val="0"/>
      </a:spcAft>
      <a:defRPr kern="1200">
        <a:solidFill>
          <a:srgbClr val="FF7D00"/>
        </a:solidFill>
        <a:latin typeface="Verdana" pitchFamily="34" charset="0"/>
        <a:ea typeface="+mn-ea"/>
        <a:cs typeface="+mn-cs"/>
      </a:defRPr>
    </a:lvl2pPr>
    <a:lvl3pPr marL="914400" algn="l" rtl="0" fontAlgn="base">
      <a:lnSpc>
        <a:spcPct val="80000"/>
      </a:lnSpc>
      <a:spcBef>
        <a:spcPct val="20000"/>
      </a:spcBef>
      <a:spcAft>
        <a:spcPct val="0"/>
      </a:spcAft>
      <a:defRPr kern="1200">
        <a:solidFill>
          <a:srgbClr val="FF7D00"/>
        </a:solidFill>
        <a:latin typeface="Verdana" pitchFamily="34" charset="0"/>
        <a:ea typeface="+mn-ea"/>
        <a:cs typeface="+mn-cs"/>
      </a:defRPr>
    </a:lvl3pPr>
    <a:lvl4pPr marL="1371600" algn="l" rtl="0" fontAlgn="base">
      <a:lnSpc>
        <a:spcPct val="80000"/>
      </a:lnSpc>
      <a:spcBef>
        <a:spcPct val="20000"/>
      </a:spcBef>
      <a:spcAft>
        <a:spcPct val="0"/>
      </a:spcAft>
      <a:defRPr kern="1200">
        <a:solidFill>
          <a:srgbClr val="FF7D00"/>
        </a:solidFill>
        <a:latin typeface="Verdana" pitchFamily="34" charset="0"/>
        <a:ea typeface="+mn-ea"/>
        <a:cs typeface="+mn-cs"/>
      </a:defRPr>
    </a:lvl4pPr>
    <a:lvl5pPr marL="1828800" algn="l" rtl="0" fontAlgn="base">
      <a:lnSpc>
        <a:spcPct val="80000"/>
      </a:lnSpc>
      <a:spcBef>
        <a:spcPct val="20000"/>
      </a:spcBef>
      <a:spcAft>
        <a:spcPct val="0"/>
      </a:spcAft>
      <a:defRPr kern="1200">
        <a:solidFill>
          <a:srgbClr val="FF7D00"/>
        </a:solidFill>
        <a:latin typeface="Verdana" pitchFamily="34" charset="0"/>
        <a:ea typeface="+mn-ea"/>
        <a:cs typeface="+mn-cs"/>
      </a:defRPr>
    </a:lvl5pPr>
    <a:lvl6pPr marL="2286000" algn="l" defTabSz="914400" rtl="0" eaLnBrk="1" latinLnBrk="0" hangingPunct="1">
      <a:defRPr kern="1200">
        <a:solidFill>
          <a:srgbClr val="FF7D00"/>
        </a:solidFill>
        <a:latin typeface="Verdana" pitchFamily="34" charset="0"/>
        <a:ea typeface="+mn-ea"/>
        <a:cs typeface="+mn-cs"/>
      </a:defRPr>
    </a:lvl6pPr>
    <a:lvl7pPr marL="2743200" algn="l" defTabSz="914400" rtl="0" eaLnBrk="1" latinLnBrk="0" hangingPunct="1">
      <a:defRPr kern="1200">
        <a:solidFill>
          <a:srgbClr val="FF7D00"/>
        </a:solidFill>
        <a:latin typeface="Verdana" pitchFamily="34" charset="0"/>
        <a:ea typeface="+mn-ea"/>
        <a:cs typeface="+mn-cs"/>
      </a:defRPr>
    </a:lvl7pPr>
    <a:lvl8pPr marL="3200400" algn="l" defTabSz="914400" rtl="0" eaLnBrk="1" latinLnBrk="0" hangingPunct="1">
      <a:defRPr kern="1200">
        <a:solidFill>
          <a:srgbClr val="FF7D00"/>
        </a:solidFill>
        <a:latin typeface="Verdana" pitchFamily="34" charset="0"/>
        <a:ea typeface="+mn-ea"/>
        <a:cs typeface="+mn-cs"/>
      </a:defRPr>
    </a:lvl8pPr>
    <a:lvl9pPr marL="3657600" algn="l" defTabSz="914400" rtl="0" eaLnBrk="1" latinLnBrk="0" hangingPunct="1">
      <a:defRPr kern="1200">
        <a:solidFill>
          <a:srgbClr val="FF7D00"/>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FF7D00"/>
    <a:srgbClr val="FFFF00"/>
    <a:srgbClr val="FF6600"/>
    <a:srgbClr val="FF0000"/>
    <a:srgbClr val="22259E"/>
    <a:srgbClr val="494A77"/>
    <a:srgbClr val="32335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8672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86728"/>
          </a:xfrm>
          <a:prstGeom prst="rect">
            <a:avLst/>
          </a:prstGeom>
        </p:spPr>
        <p:txBody>
          <a:bodyPr vert="horz" lIns="91440" tIns="45720" rIns="91440" bIns="45720" rtlCol="0"/>
          <a:lstStyle>
            <a:lvl1pPr algn="r">
              <a:defRPr sz="1200"/>
            </a:lvl1pPr>
          </a:lstStyle>
          <a:p>
            <a:fld id="{B95ED5D6-FE41-4662-8B51-469AF48C7B0E}" type="datetimeFigureOut">
              <a:rPr lang="nl-NL" smtClean="0"/>
              <a:pPr/>
              <a:t>23-10-2014</a:t>
            </a:fld>
            <a:endParaRPr lang="nl-NL"/>
          </a:p>
        </p:txBody>
      </p:sp>
      <p:sp>
        <p:nvSpPr>
          <p:cNvPr id="4" name="Tijdelijke aanduiding voor voettekst 3"/>
          <p:cNvSpPr>
            <a:spLocks noGrp="1"/>
          </p:cNvSpPr>
          <p:nvPr>
            <p:ph type="ftr" sz="quarter" idx="2"/>
          </p:nvPr>
        </p:nvSpPr>
        <p:spPr>
          <a:xfrm>
            <a:off x="0" y="9246133"/>
            <a:ext cx="2971800" cy="486728"/>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9246133"/>
            <a:ext cx="2971800" cy="486728"/>
          </a:xfrm>
          <a:prstGeom prst="rect">
            <a:avLst/>
          </a:prstGeom>
        </p:spPr>
        <p:txBody>
          <a:bodyPr vert="horz" lIns="91440" tIns="45720" rIns="91440" bIns="45720" rtlCol="0" anchor="b"/>
          <a:lstStyle>
            <a:lvl1pPr algn="r">
              <a:defRPr sz="1200"/>
            </a:lvl1pPr>
          </a:lstStyle>
          <a:p>
            <a:fld id="{3FD1D4FF-A5FE-45B1-8479-BE743E3B6382}" type="slidenum">
              <a:rPr lang="nl-NL" smtClean="0"/>
              <a:pPr/>
              <a:t>‹#›</a:t>
            </a:fld>
            <a:endParaRPr lang="nl-NL"/>
          </a:p>
        </p:txBody>
      </p:sp>
    </p:spTree>
    <p:extLst>
      <p:ext uri="{BB962C8B-B14F-4D97-AF65-F5344CB8AC3E}">
        <p14:creationId xmlns:p14="http://schemas.microsoft.com/office/powerpoint/2010/main" val="2175331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86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solidFill>
                  <a:schemeClr val="tx1"/>
                </a:solidFill>
                <a:latin typeface="Arial" charset="0"/>
              </a:defRPr>
            </a:lvl1pPr>
          </a:lstStyle>
          <a:p>
            <a:pPr>
              <a:defRPr/>
            </a:pPr>
            <a:endParaRPr lang="nl-NL"/>
          </a:p>
        </p:txBody>
      </p:sp>
      <p:sp>
        <p:nvSpPr>
          <p:cNvPr id="7171" name="Rectangle 3"/>
          <p:cNvSpPr>
            <a:spLocks noGrp="1" noChangeArrowheads="1"/>
          </p:cNvSpPr>
          <p:nvPr>
            <p:ph type="dt" idx="1"/>
          </p:nvPr>
        </p:nvSpPr>
        <p:spPr bwMode="auto">
          <a:xfrm>
            <a:off x="3884613" y="0"/>
            <a:ext cx="2971800" cy="486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1"/>
                </a:solidFill>
                <a:latin typeface="Arial" charset="0"/>
              </a:defRPr>
            </a:lvl1pPr>
          </a:lstStyle>
          <a:p>
            <a:pPr>
              <a:defRPr/>
            </a:pPr>
            <a:endParaRPr lang="nl-NL"/>
          </a:p>
        </p:txBody>
      </p:sp>
      <p:sp>
        <p:nvSpPr>
          <p:cNvPr id="28676"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623911"/>
            <a:ext cx="5486400" cy="43805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7174" name="Rectangle 6"/>
          <p:cNvSpPr>
            <a:spLocks noGrp="1" noChangeArrowheads="1"/>
          </p:cNvSpPr>
          <p:nvPr>
            <p:ph type="ftr" sz="quarter" idx="4"/>
          </p:nvPr>
        </p:nvSpPr>
        <p:spPr bwMode="auto">
          <a:xfrm>
            <a:off x="0" y="9246133"/>
            <a:ext cx="2971800" cy="48672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solidFill>
                  <a:schemeClr val="tx1"/>
                </a:solidFill>
                <a:latin typeface="Arial" charset="0"/>
              </a:defRPr>
            </a:lvl1pPr>
          </a:lstStyle>
          <a:p>
            <a:pPr>
              <a:defRPr/>
            </a:pPr>
            <a:endParaRPr lang="nl-NL"/>
          </a:p>
        </p:txBody>
      </p:sp>
      <p:sp>
        <p:nvSpPr>
          <p:cNvPr id="7175" name="Rectangle 7"/>
          <p:cNvSpPr>
            <a:spLocks noGrp="1" noChangeArrowheads="1"/>
          </p:cNvSpPr>
          <p:nvPr>
            <p:ph type="sldNum" sz="quarter" idx="5"/>
          </p:nvPr>
        </p:nvSpPr>
        <p:spPr bwMode="auto">
          <a:xfrm>
            <a:off x="3884613" y="9246133"/>
            <a:ext cx="2971800" cy="48672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solidFill>
                  <a:schemeClr val="tx1"/>
                </a:solidFill>
                <a:latin typeface="Arial" charset="0"/>
              </a:defRPr>
            </a:lvl1pPr>
          </a:lstStyle>
          <a:p>
            <a:pPr>
              <a:defRPr/>
            </a:pPr>
            <a:fld id="{96BA4D76-B876-45FD-A3F8-CC22039E7350}" type="slidenum">
              <a:rPr lang="nl-NL"/>
              <a:pPr>
                <a:defRPr/>
              </a:pPr>
              <a:t>‹#›</a:t>
            </a:fld>
            <a:endParaRPr lang="nl-NL"/>
          </a:p>
        </p:txBody>
      </p:sp>
    </p:spTree>
    <p:extLst>
      <p:ext uri="{BB962C8B-B14F-4D97-AF65-F5344CB8AC3E}">
        <p14:creationId xmlns:p14="http://schemas.microsoft.com/office/powerpoint/2010/main" val="1923089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4294967295"/>
          </p:nvPr>
        </p:nvSpPr>
        <p:spPr bwMode="auto">
          <a:xfrm>
            <a:off x="3884121" y="9246347"/>
            <a:ext cx="2972280" cy="486649"/>
          </a:xfrm>
          <a:prstGeom prst="rect">
            <a:avLst/>
          </a:prstGeom>
          <a:noFill/>
          <a:ln>
            <a:miter lim="800000"/>
            <a:headEnd/>
            <a:tailEnd/>
          </a:ln>
        </p:spPr>
        <p:txBody>
          <a:bodyPr lIns="92133" tIns="46066" rIns="92133" bIns="46066"/>
          <a:lstStyle/>
          <a:p>
            <a:pPr defTabSz="452799"/>
            <a:fld id="{65FC2537-A8B7-4E71-92D7-BD659DBBC72D}" type="slidenum">
              <a:rPr lang="en-US"/>
              <a:pPr defTabSz="452799"/>
              <a:t>3</a:t>
            </a:fld>
            <a:endParaRPr lang="en-US" dirty="0"/>
          </a:p>
        </p:txBody>
      </p:sp>
      <p:sp>
        <p:nvSpPr>
          <p:cNvPr id="32771" name="Rectangle 2"/>
          <p:cNvSpPr>
            <a:spLocks noGrp="1" noRot="1" noChangeAspect="1" noChangeArrowheads="1" noTextEdit="1"/>
          </p:cNvSpPr>
          <p:nvPr>
            <p:ph type="sldImg"/>
          </p:nvPr>
        </p:nvSpPr>
        <p:spPr/>
      </p:sp>
      <p:sp>
        <p:nvSpPr>
          <p:cNvPr id="32772" name="Rectangle 3"/>
          <p:cNvSpPr>
            <a:spLocks noGrp="1" noChangeArrowheads="1"/>
          </p:cNvSpPr>
          <p:nvPr>
            <p:ph type="body" idx="1"/>
          </p:nvPr>
        </p:nvSpPr>
        <p:spPr>
          <a:noFill/>
          <a:ln/>
        </p:spPr>
        <p:txBody>
          <a:bodyPr/>
          <a:lstStyle/>
          <a:p>
            <a:r>
              <a:rPr lang="nl-NL" smtClean="0"/>
              <a:t>Martinitoren</a:t>
            </a:r>
          </a:p>
          <a:p>
            <a:r>
              <a:rPr lang="nl-NL" smtClean="0"/>
              <a:t>Sluis bij lauwersoog, veel grondgebied onder zeeniveau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p:cNvSpPr>
            <a:spLocks noGrp="1" noRot="1" noChangeAspect="1" noTextEdit="1"/>
          </p:cNvSpPr>
          <p:nvPr>
            <p:ph type="sldImg"/>
          </p:nvPr>
        </p:nvSpPr>
        <p:spPr>
          <a:ln/>
        </p:spPr>
      </p:sp>
      <p:sp>
        <p:nvSpPr>
          <p:cNvPr id="22531" name="Tijdelijke aanduiding voor notities 2"/>
          <p:cNvSpPr>
            <a:spLocks noGrp="1"/>
          </p:cNvSpPr>
          <p:nvPr>
            <p:ph type="body" idx="1"/>
          </p:nvPr>
        </p:nvSpPr>
        <p:spPr>
          <a:noFill/>
          <a:ln/>
        </p:spPr>
        <p:txBody>
          <a:bodyPr/>
          <a:lstStyle/>
          <a:p>
            <a:endParaRPr lang="nl-NL" altLang="nl-NL" smtClean="0">
              <a:latin typeface="Arial" pitchFamily="34" charset="0"/>
            </a:endParaRPr>
          </a:p>
        </p:txBody>
      </p:sp>
      <p:sp>
        <p:nvSpPr>
          <p:cNvPr id="22532" name="Tijdelijke aanduiding voor koptekst 3"/>
          <p:cNvSpPr>
            <a:spLocks noGrp="1"/>
          </p:cNvSpPr>
          <p:nvPr>
            <p:ph type="hdr" sz="quarter"/>
          </p:nvPr>
        </p:nvSpPr>
        <p:spPr>
          <a:noFill/>
        </p:spPr>
        <p:txBody>
          <a:bodyPr/>
          <a:lstStyle/>
          <a:p>
            <a:r>
              <a:rPr lang="nl-NL" altLang="nl-NL" smtClean="0">
                <a:solidFill>
                  <a:srgbClr val="000000"/>
                </a:solidFill>
                <a:latin typeface="Arial" pitchFamily="34" charset="0"/>
              </a:rPr>
              <a:t>AZG voorbeeld</a:t>
            </a:r>
          </a:p>
        </p:txBody>
      </p:sp>
      <p:sp>
        <p:nvSpPr>
          <p:cNvPr id="22533" name="Tijdelijke aanduiding voor datum 4"/>
          <p:cNvSpPr>
            <a:spLocks noGrp="1"/>
          </p:cNvSpPr>
          <p:nvPr>
            <p:ph type="dt" sz="quarter" idx="1"/>
          </p:nvPr>
        </p:nvSpPr>
        <p:spPr>
          <a:noFill/>
        </p:spPr>
        <p:txBody>
          <a:bodyPr/>
          <a:lstStyle/>
          <a:p>
            <a:r>
              <a:rPr lang="nl-NL" altLang="nl-NL" smtClean="0">
                <a:solidFill>
                  <a:srgbClr val="000000"/>
                </a:solidFill>
                <a:latin typeface="Arial" pitchFamily="34" charset="0"/>
              </a:rPr>
              <a:t>maandag 27 september 1999</a:t>
            </a:r>
          </a:p>
        </p:txBody>
      </p:sp>
      <p:sp>
        <p:nvSpPr>
          <p:cNvPr id="22534" name="Tijdelijke aanduiding voor voettekst 5"/>
          <p:cNvSpPr>
            <a:spLocks noGrp="1"/>
          </p:cNvSpPr>
          <p:nvPr>
            <p:ph type="ftr" sz="quarter" idx="4"/>
          </p:nvPr>
        </p:nvSpPr>
        <p:spPr>
          <a:noFill/>
        </p:spPr>
        <p:txBody>
          <a:bodyPr/>
          <a:lstStyle/>
          <a:p>
            <a:r>
              <a:rPr lang="nl-NL" altLang="nl-NL" smtClean="0">
                <a:solidFill>
                  <a:srgbClr val="000000"/>
                </a:solidFill>
                <a:latin typeface="Arial" pitchFamily="34" charset="0"/>
              </a:rPr>
              <a:t>BRS Premsela Vonk</a:t>
            </a:r>
          </a:p>
        </p:txBody>
      </p:sp>
      <p:sp>
        <p:nvSpPr>
          <p:cNvPr id="22535" name="Tijdelijke aanduiding voor dianummer 6"/>
          <p:cNvSpPr>
            <a:spLocks noGrp="1"/>
          </p:cNvSpPr>
          <p:nvPr>
            <p:ph type="sldNum" sz="quarter" idx="5"/>
          </p:nvPr>
        </p:nvSpPr>
        <p:spPr>
          <a:noFill/>
        </p:spPr>
        <p:txBody>
          <a:bodyPr/>
          <a:lstStyle/>
          <a:p>
            <a:fld id="{95F7DFB9-679E-4C4B-9169-A472ED82BB06}" type="slidenum">
              <a:rPr lang="nl-NL" altLang="nl-NL" smtClean="0">
                <a:solidFill>
                  <a:srgbClr val="000000"/>
                </a:solidFill>
                <a:latin typeface="Arial" pitchFamily="34" charset="0"/>
              </a:rPr>
              <a:pPr/>
              <a:t>18</a:t>
            </a:fld>
            <a:endParaRPr lang="nl-NL" altLang="nl-NL" smtClean="0">
              <a:solidFill>
                <a:srgbClr val="00000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28596" y="857233"/>
            <a:ext cx="8286808" cy="857255"/>
          </a:xfrm>
        </p:spPr>
        <p:txBody>
          <a:bodyPr/>
          <a:lstStyle/>
          <a:p>
            <a:r>
              <a:rPr lang="nl-NL" smtClean="0"/>
              <a:t>Klik om de stijl te bewerken</a:t>
            </a:r>
            <a:endParaRPr lang="nl-NL"/>
          </a:p>
        </p:txBody>
      </p:sp>
      <p:sp>
        <p:nvSpPr>
          <p:cNvPr id="3" name="Ondertitel 2"/>
          <p:cNvSpPr>
            <a:spLocks noGrp="1"/>
          </p:cNvSpPr>
          <p:nvPr>
            <p:ph type="subTitle" idx="1"/>
          </p:nvPr>
        </p:nvSpPr>
        <p:spPr>
          <a:xfrm>
            <a:off x="1357290" y="2428868"/>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6"/>
          <p:cNvSpPr>
            <a:spLocks noGrp="1" noChangeArrowheads="1"/>
          </p:cNvSpPr>
          <p:nvPr>
            <p:ph type="sldNum" sz="quarter" idx="10"/>
          </p:nvPr>
        </p:nvSpPr>
        <p:spPr>
          <a:ln/>
        </p:spPr>
        <p:txBody>
          <a:bodyPr/>
          <a:lstStyle>
            <a:lvl1pPr>
              <a:defRPr/>
            </a:lvl1pPr>
          </a:lstStyle>
          <a:p>
            <a:pPr>
              <a:defRPr/>
            </a:pPr>
            <a:fld id="{F13E19E6-8868-45AB-AE2A-6C3E0E603291}" type="slidenum">
              <a:rPr lang="nl-NL"/>
              <a:pPr>
                <a:defRPr/>
              </a:pPr>
              <a:t>‹#›</a:t>
            </a:fld>
            <a:endParaRPr lang="nl-NL"/>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sldNum" sz="quarter" idx="10"/>
          </p:nvPr>
        </p:nvSpPr>
        <p:spPr>
          <a:ln/>
        </p:spPr>
        <p:txBody>
          <a:bodyPr/>
          <a:lstStyle>
            <a:lvl1pPr>
              <a:defRPr/>
            </a:lvl1pPr>
          </a:lstStyle>
          <a:p>
            <a:pPr>
              <a:defRPr/>
            </a:pPr>
            <a:fld id="{FC4348B9-A832-4CAD-AA79-9D698E73C715}" type="slidenum">
              <a:rPr lang="nl-NL"/>
              <a:pPr>
                <a:defRPr/>
              </a:pPr>
              <a:t>‹#›</a:t>
            </a:fld>
            <a:endParaRPr lang="nl-NL"/>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68313" y="1074727"/>
            <a:ext cx="8229600" cy="854075"/>
          </a:xfrm>
        </p:spPr>
        <p:txBody>
          <a:bodyPr/>
          <a:lstStyle/>
          <a:p>
            <a:r>
              <a:rPr lang="nl-NL" smtClean="0"/>
              <a:t>Klik om de stijl te bewerken</a:t>
            </a:r>
            <a:endParaRPr lang="nl-NL"/>
          </a:p>
        </p:txBody>
      </p:sp>
      <p:sp>
        <p:nvSpPr>
          <p:cNvPr id="3" name="Rectangle 6"/>
          <p:cNvSpPr>
            <a:spLocks noGrp="1" noChangeArrowheads="1"/>
          </p:cNvSpPr>
          <p:nvPr>
            <p:ph type="sldNum" sz="quarter" idx="10"/>
          </p:nvPr>
        </p:nvSpPr>
        <p:spPr>
          <a:ln/>
        </p:spPr>
        <p:txBody>
          <a:bodyPr/>
          <a:lstStyle>
            <a:lvl1pPr>
              <a:defRPr/>
            </a:lvl1pPr>
          </a:lstStyle>
          <a:p>
            <a:pPr>
              <a:defRPr/>
            </a:pPr>
            <a:fld id="{7432D6A4-6FAC-4D6C-B590-B2D079398F18}" type="slidenum">
              <a:rPr lang="nl-NL"/>
              <a:pPr>
                <a:defRPr/>
              </a:pPr>
              <a:t>‹#›</a:t>
            </a:fld>
            <a:endParaRPr lang="nl-NL"/>
          </a:p>
        </p:txBody>
      </p:sp>
    </p:spTree>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DED661E-18FC-4B05-A715-0044C0103F32}" type="slidenum">
              <a:rPr lang="nl-NL"/>
              <a:pPr>
                <a:defRPr/>
              </a:pPr>
              <a:t>‹#›</a:t>
            </a:fld>
            <a:endParaRPr lang="nl-NL"/>
          </a:p>
        </p:txBody>
      </p:sp>
    </p:spTree>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sz="quarter" idx="10"/>
          </p:nvPr>
        </p:nvSpPr>
        <p:spPr>
          <a:ln/>
        </p:spPr>
        <p:txBody>
          <a:bodyPr/>
          <a:lstStyle>
            <a:lvl1pPr>
              <a:defRPr/>
            </a:lvl1pPr>
          </a:lstStyle>
          <a:p>
            <a:pPr>
              <a:defRPr/>
            </a:pPr>
            <a:fld id="{3AD36351-1F2D-433E-8AD6-84FB7177426E}" type="slidenum">
              <a:rPr lang="nl-NL"/>
              <a:pPr>
                <a:defRPr/>
              </a:pPr>
              <a:t>‹#›</a:t>
            </a:fld>
            <a:endParaRPr lang="nl-NL"/>
          </a:p>
        </p:txBody>
      </p:sp>
    </p:spTree>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642918"/>
            <a:ext cx="8229600" cy="1000132"/>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7176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428596" y="2428867"/>
            <a:ext cx="4068792" cy="3697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7176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428867"/>
            <a:ext cx="4041775" cy="3697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sz="quarter" idx="10"/>
          </p:nvPr>
        </p:nvSpPr>
        <p:spPr>
          <a:ln/>
        </p:spPr>
        <p:txBody>
          <a:bodyPr/>
          <a:lstStyle>
            <a:lvl1pPr>
              <a:defRPr/>
            </a:lvl1pPr>
          </a:lstStyle>
          <a:p>
            <a:pPr>
              <a:defRPr/>
            </a:pPr>
            <a:fld id="{9C59A8F0-0C5B-4A24-BE8C-D433C83D2995}" type="slidenum">
              <a:rPr lang="nl-NL"/>
              <a:pPr>
                <a:defRPr/>
              </a:pPr>
              <a:t>‹#›</a:t>
            </a:fld>
            <a:endParaRPr lang="nl-NL"/>
          </a:p>
        </p:txBody>
      </p:sp>
    </p:spTree>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28596" y="928670"/>
            <a:ext cx="3000396"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928670"/>
            <a:ext cx="5111750" cy="51974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28597" y="2143116"/>
            <a:ext cx="3000396" cy="39830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5" name="Rectangle 6"/>
          <p:cNvSpPr>
            <a:spLocks noGrp="1" noChangeArrowheads="1"/>
          </p:cNvSpPr>
          <p:nvPr>
            <p:ph type="sldNum" sz="quarter" idx="10"/>
          </p:nvPr>
        </p:nvSpPr>
        <p:spPr>
          <a:ln/>
        </p:spPr>
        <p:txBody>
          <a:bodyPr/>
          <a:lstStyle>
            <a:lvl1pPr>
              <a:defRPr/>
            </a:lvl1pPr>
          </a:lstStyle>
          <a:p>
            <a:pPr>
              <a:defRPr/>
            </a:pPr>
            <a:fld id="{62F9E6F5-97C9-46CF-A923-D5092D8B446F}" type="slidenum">
              <a:rPr lang="nl-NL"/>
              <a:pPr>
                <a:defRPr/>
              </a:pPr>
              <a:t>‹#›</a:t>
            </a:fld>
            <a:endParaRPr lang="nl-NL"/>
          </a:p>
        </p:txBody>
      </p:sp>
    </p:spTree>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857231"/>
            <a:ext cx="5486400" cy="38703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sz="quarter" idx="10"/>
          </p:nvPr>
        </p:nvSpPr>
        <p:spPr>
          <a:ln/>
        </p:spPr>
        <p:txBody>
          <a:bodyPr/>
          <a:lstStyle>
            <a:lvl1pPr>
              <a:defRPr/>
            </a:lvl1pPr>
          </a:lstStyle>
          <a:p>
            <a:pPr>
              <a:defRPr/>
            </a:pPr>
            <a:fld id="{CFBC369C-D335-4EEC-9F25-0CDB28A4F675}" type="slidenum">
              <a:rPr lang="nl-NL"/>
              <a:pPr>
                <a:defRPr/>
              </a:pPr>
              <a:t>‹#›</a:t>
            </a:fld>
            <a:endParaRPr lang="nl-NL"/>
          </a:p>
        </p:txBody>
      </p:sp>
    </p:spTree>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de-D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de-DE"/>
          </a:p>
        </p:txBody>
      </p:sp>
      <p:sp>
        <p:nvSpPr>
          <p:cNvPr id="4" name="Rectangle 4"/>
          <p:cNvSpPr>
            <a:spLocks noGrp="1" noChangeArrowheads="1"/>
          </p:cNvSpPr>
          <p:nvPr>
            <p:ph type="dt" sz="half" idx="10"/>
          </p:nvPr>
        </p:nvSpPr>
        <p:spPr/>
        <p:txBody>
          <a:bodyPr/>
          <a:lstStyle>
            <a:lvl1pPr eaLnBrk="1" hangingPunct="1">
              <a:lnSpc>
                <a:spcPct val="80000"/>
              </a:lnSpc>
              <a:spcBef>
                <a:spcPct val="20000"/>
              </a:spcBef>
              <a:defRPr/>
            </a:lvl1pPr>
          </a:lstStyle>
          <a:p>
            <a:pPr>
              <a:defRPr/>
            </a:pPr>
            <a:endParaRPr lang="en-US" altLang="de-DE"/>
          </a:p>
        </p:txBody>
      </p:sp>
      <p:sp>
        <p:nvSpPr>
          <p:cNvPr id="5" name="Rectangle 5"/>
          <p:cNvSpPr>
            <a:spLocks noGrp="1" noChangeArrowheads="1"/>
          </p:cNvSpPr>
          <p:nvPr>
            <p:ph type="ftr" sz="quarter" idx="11"/>
          </p:nvPr>
        </p:nvSpPr>
        <p:spPr/>
        <p:txBody>
          <a:bodyPr/>
          <a:lstStyle>
            <a:lvl1pPr eaLnBrk="1" hangingPunct="1">
              <a:lnSpc>
                <a:spcPct val="80000"/>
              </a:lnSpc>
              <a:spcBef>
                <a:spcPct val="20000"/>
              </a:spcBef>
              <a:defRPr/>
            </a:lvl1pPr>
          </a:lstStyle>
          <a:p>
            <a:pPr>
              <a:defRPr/>
            </a:pPr>
            <a:endParaRPr lang="en-US" altLang="de-DE"/>
          </a:p>
        </p:txBody>
      </p:sp>
      <p:sp>
        <p:nvSpPr>
          <p:cNvPr id="6" name="Rectangle 6"/>
          <p:cNvSpPr>
            <a:spLocks noGrp="1" noChangeArrowheads="1"/>
          </p:cNvSpPr>
          <p:nvPr>
            <p:ph type="sldNum" sz="quarter" idx="12"/>
          </p:nvPr>
        </p:nvSpPr>
        <p:spPr/>
        <p:txBody>
          <a:bodyPr/>
          <a:lstStyle>
            <a:lvl1pPr eaLnBrk="1" hangingPunct="1">
              <a:lnSpc>
                <a:spcPct val="80000"/>
              </a:lnSpc>
              <a:spcBef>
                <a:spcPct val="20000"/>
              </a:spcBef>
              <a:defRPr/>
            </a:lvl1pPr>
          </a:lstStyle>
          <a:p>
            <a:pPr>
              <a:defRPr/>
            </a:pPr>
            <a:fld id="{AAF7F518-55CD-48C7-9801-2366CCA30453}" type="slidenum">
              <a:rPr lang="en-US" altLang="de-DE"/>
              <a:pPr>
                <a:defRPr/>
              </a:pPr>
              <a:t>‹#›</a:t>
            </a:fld>
            <a:endParaRPr lang="en-US" alt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de-D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4"/>
          <p:cNvSpPr>
            <a:spLocks noGrp="1" noChangeArrowheads="1"/>
          </p:cNvSpPr>
          <p:nvPr>
            <p:ph type="dt" sz="half" idx="10"/>
          </p:nvPr>
        </p:nvSpPr>
        <p:spPr/>
        <p:txBody>
          <a:bodyPr/>
          <a:lstStyle>
            <a:lvl1pPr eaLnBrk="1" hangingPunct="1">
              <a:lnSpc>
                <a:spcPct val="80000"/>
              </a:lnSpc>
              <a:spcBef>
                <a:spcPct val="20000"/>
              </a:spcBef>
              <a:defRPr/>
            </a:lvl1pPr>
          </a:lstStyle>
          <a:p>
            <a:pPr>
              <a:defRPr/>
            </a:pPr>
            <a:endParaRPr lang="en-US" altLang="de-DE"/>
          </a:p>
        </p:txBody>
      </p:sp>
      <p:sp>
        <p:nvSpPr>
          <p:cNvPr id="5" name="Rectangle 5"/>
          <p:cNvSpPr>
            <a:spLocks noGrp="1" noChangeArrowheads="1"/>
          </p:cNvSpPr>
          <p:nvPr>
            <p:ph type="ftr" sz="quarter" idx="11"/>
          </p:nvPr>
        </p:nvSpPr>
        <p:spPr/>
        <p:txBody>
          <a:bodyPr/>
          <a:lstStyle>
            <a:lvl1pPr eaLnBrk="1" hangingPunct="1">
              <a:lnSpc>
                <a:spcPct val="80000"/>
              </a:lnSpc>
              <a:spcBef>
                <a:spcPct val="20000"/>
              </a:spcBef>
              <a:defRPr/>
            </a:lvl1pPr>
          </a:lstStyle>
          <a:p>
            <a:pPr>
              <a:defRPr/>
            </a:pPr>
            <a:endParaRPr lang="en-US" altLang="de-DE"/>
          </a:p>
        </p:txBody>
      </p:sp>
      <p:sp>
        <p:nvSpPr>
          <p:cNvPr id="6" name="Rectangle 6"/>
          <p:cNvSpPr>
            <a:spLocks noGrp="1" noChangeArrowheads="1"/>
          </p:cNvSpPr>
          <p:nvPr>
            <p:ph type="sldNum" sz="quarter" idx="12"/>
          </p:nvPr>
        </p:nvSpPr>
        <p:spPr/>
        <p:txBody>
          <a:bodyPr/>
          <a:lstStyle>
            <a:lvl1pPr eaLnBrk="1" hangingPunct="1">
              <a:lnSpc>
                <a:spcPct val="80000"/>
              </a:lnSpc>
              <a:spcBef>
                <a:spcPct val="20000"/>
              </a:spcBef>
              <a:defRPr/>
            </a:lvl1pPr>
          </a:lstStyle>
          <a:p>
            <a:pPr>
              <a:defRPr/>
            </a:pPr>
            <a:fld id="{D08FBD12-7CF4-4650-B33E-92EFE43F1540}" type="slidenum">
              <a:rPr lang="en-US" altLang="de-DE"/>
              <a:pPr>
                <a:defRPr/>
              </a:pPr>
              <a:t>‹#›</a:t>
            </a:fld>
            <a:endParaRPr lang="en-US" alt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de-D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p:txBody>
          <a:bodyPr/>
          <a:lstStyle>
            <a:lvl1pPr eaLnBrk="1" hangingPunct="1">
              <a:lnSpc>
                <a:spcPct val="80000"/>
              </a:lnSpc>
              <a:spcBef>
                <a:spcPct val="20000"/>
              </a:spcBef>
              <a:defRPr/>
            </a:lvl1pPr>
          </a:lstStyle>
          <a:p>
            <a:pPr>
              <a:defRPr/>
            </a:pPr>
            <a:endParaRPr lang="en-US" altLang="de-DE"/>
          </a:p>
        </p:txBody>
      </p:sp>
      <p:sp>
        <p:nvSpPr>
          <p:cNvPr id="5" name="Rectangle 5"/>
          <p:cNvSpPr>
            <a:spLocks noGrp="1" noChangeArrowheads="1"/>
          </p:cNvSpPr>
          <p:nvPr>
            <p:ph type="ftr" sz="quarter" idx="11"/>
          </p:nvPr>
        </p:nvSpPr>
        <p:spPr/>
        <p:txBody>
          <a:bodyPr/>
          <a:lstStyle>
            <a:lvl1pPr eaLnBrk="1" hangingPunct="1">
              <a:lnSpc>
                <a:spcPct val="80000"/>
              </a:lnSpc>
              <a:spcBef>
                <a:spcPct val="20000"/>
              </a:spcBef>
              <a:defRPr/>
            </a:lvl1pPr>
          </a:lstStyle>
          <a:p>
            <a:pPr>
              <a:defRPr/>
            </a:pPr>
            <a:endParaRPr lang="en-US" altLang="de-DE"/>
          </a:p>
        </p:txBody>
      </p:sp>
      <p:sp>
        <p:nvSpPr>
          <p:cNvPr id="6" name="Rectangle 6"/>
          <p:cNvSpPr>
            <a:spLocks noGrp="1" noChangeArrowheads="1"/>
          </p:cNvSpPr>
          <p:nvPr>
            <p:ph type="sldNum" sz="quarter" idx="12"/>
          </p:nvPr>
        </p:nvSpPr>
        <p:spPr/>
        <p:txBody>
          <a:bodyPr/>
          <a:lstStyle>
            <a:lvl1pPr eaLnBrk="1" hangingPunct="1">
              <a:lnSpc>
                <a:spcPct val="80000"/>
              </a:lnSpc>
              <a:spcBef>
                <a:spcPct val="20000"/>
              </a:spcBef>
              <a:defRPr/>
            </a:lvl1pPr>
          </a:lstStyle>
          <a:p>
            <a:pPr>
              <a:defRPr/>
            </a:pPr>
            <a:fld id="{6F25D761-CCF8-43BC-B36F-E56308B1157F}" type="slidenum">
              <a:rPr lang="en-US" altLang="de-DE"/>
              <a:pPr>
                <a:defRPr/>
              </a:pPr>
              <a:t>‹#›</a:t>
            </a:fld>
            <a:endParaRPr lang="en-US" alt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68313" y="1074727"/>
            <a:ext cx="8229600" cy="854075"/>
          </a:xfrm>
        </p:spPr>
        <p:txBody>
          <a:bodyPr/>
          <a:lstStyle/>
          <a:p>
            <a:r>
              <a:rPr lang="nl-NL" smtClean="0"/>
              <a:t>Klik om de stijl te bewerken</a:t>
            </a:r>
            <a:endParaRPr lang="nl-NL"/>
          </a:p>
        </p:txBody>
      </p:sp>
      <p:sp>
        <p:nvSpPr>
          <p:cNvPr id="3" name="Rectangle 6"/>
          <p:cNvSpPr>
            <a:spLocks noGrp="1" noChangeArrowheads="1"/>
          </p:cNvSpPr>
          <p:nvPr>
            <p:ph type="sldNum" sz="quarter" idx="10"/>
          </p:nvPr>
        </p:nvSpPr>
        <p:spPr>
          <a:ln/>
        </p:spPr>
        <p:txBody>
          <a:bodyPr/>
          <a:lstStyle>
            <a:lvl1pPr>
              <a:defRPr/>
            </a:lvl1pPr>
          </a:lstStyle>
          <a:p>
            <a:pPr>
              <a:defRPr/>
            </a:pPr>
            <a:fld id="{5B88BA4C-9706-4E63-A4CB-A7274BB057D8}" type="slidenum">
              <a:rPr lang="nl-NL"/>
              <a:pPr>
                <a:defRPr/>
              </a:pPr>
              <a:t>‹#›</a:t>
            </a:fld>
            <a:endParaRPr lang="nl-NL"/>
          </a:p>
        </p:txBody>
      </p:sp>
    </p:spTree>
  </p:cSld>
  <p:clrMapOvr>
    <a:masterClrMapping/>
  </p:clrMapOvr>
  <p:transitio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de-DE"/>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Rectangle 4"/>
          <p:cNvSpPr>
            <a:spLocks noGrp="1" noChangeArrowheads="1"/>
          </p:cNvSpPr>
          <p:nvPr>
            <p:ph type="dt" sz="half" idx="10"/>
          </p:nvPr>
        </p:nvSpPr>
        <p:spPr/>
        <p:txBody>
          <a:bodyPr/>
          <a:lstStyle>
            <a:lvl1pPr eaLnBrk="1" hangingPunct="1">
              <a:lnSpc>
                <a:spcPct val="80000"/>
              </a:lnSpc>
              <a:spcBef>
                <a:spcPct val="20000"/>
              </a:spcBef>
              <a:defRPr/>
            </a:lvl1pPr>
          </a:lstStyle>
          <a:p>
            <a:pPr>
              <a:defRPr/>
            </a:pPr>
            <a:endParaRPr lang="en-US" altLang="de-DE"/>
          </a:p>
        </p:txBody>
      </p:sp>
      <p:sp>
        <p:nvSpPr>
          <p:cNvPr id="6" name="Rectangle 5"/>
          <p:cNvSpPr>
            <a:spLocks noGrp="1" noChangeArrowheads="1"/>
          </p:cNvSpPr>
          <p:nvPr>
            <p:ph type="ftr" sz="quarter" idx="11"/>
          </p:nvPr>
        </p:nvSpPr>
        <p:spPr/>
        <p:txBody>
          <a:bodyPr/>
          <a:lstStyle>
            <a:lvl1pPr eaLnBrk="1" hangingPunct="1">
              <a:lnSpc>
                <a:spcPct val="80000"/>
              </a:lnSpc>
              <a:spcBef>
                <a:spcPct val="20000"/>
              </a:spcBef>
              <a:defRPr/>
            </a:lvl1pPr>
          </a:lstStyle>
          <a:p>
            <a:pPr>
              <a:defRPr/>
            </a:pPr>
            <a:endParaRPr lang="en-US" altLang="de-DE"/>
          </a:p>
        </p:txBody>
      </p:sp>
      <p:sp>
        <p:nvSpPr>
          <p:cNvPr id="7" name="Rectangle 6"/>
          <p:cNvSpPr>
            <a:spLocks noGrp="1" noChangeArrowheads="1"/>
          </p:cNvSpPr>
          <p:nvPr>
            <p:ph type="sldNum" sz="quarter" idx="12"/>
          </p:nvPr>
        </p:nvSpPr>
        <p:spPr/>
        <p:txBody>
          <a:bodyPr/>
          <a:lstStyle>
            <a:lvl1pPr eaLnBrk="1" hangingPunct="1">
              <a:lnSpc>
                <a:spcPct val="80000"/>
              </a:lnSpc>
              <a:spcBef>
                <a:spcPct val="20000"/>
              </a:spcBef>
              <a:defRPr/>
            </a:lvl1pPr>
          </a:lstStyle>
          <a:p>
            <a:pPr>
              <a:defRPr/>
            </a:pPr>
            <a:fld id="{42E280B1-6A90-4CE5-8BFF-3814A113B3A5}" type="slidenum">
              <a:rPr lang="en-US" altLang="de-DE"/>
              <a:pPr>
                <a:defRPr/>
              </a:pPr>
              <a:t>‹#›</a:t>
            </a:fld>
            <a:endParaRPr lang="en-US" alt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de-D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7" name="Rectangle 4"/>
          <p:cNvSpPr>
            <a:spLocks noGrp="1" noChangeArrowheads="1"/>
          </p:cNvSpPr>
          <p:nvPr>
            <p:ph type="dt" sz="half" idx="10"/>
          </p:nvPr>
        </p:nvSpPr>
        <p:spPr/>
        <p:txBody>
          <a:bodyPr/>
          <a:lstStyle>
            <a:lvl1pPr eaLnBrk="1" hangingPunct="1">
              <a:lnSpc>
                <a:spcPct val="80000"/>
              </a:lnSpc>
              <a:spcBef>
                <a:spcPct val="20000"/>
              </a:spcBef>
              <a:defRPr/>
            </a:lvl1pPr>
          </a:lstStyle>
          <a:p>
            <a:pPr>
              <a:defRPr/>
            </a:pPr>
            <a:endParaRPr lang="en-US" altLang="de-DE"/>
          </a:p>
        </p:txBody>
      </p:sp>
      <p:sp>
        <p:nvSpPr>
          <p:cNvPr id="8" name="Rectangle 5"/>
          <p:cNvSpPr>
            <a:spLocks noGrp="1" noChangeArrowheads="1"/>
          </p:cNvSpPr>
          <p:nvPr>
            <p:ph type="ftr" sz="quarter" idx="11"/>
          </p:nvPr>
        </p:nvSpPr>
        <p:spPr/>
        <p:txBody>
          <a:bodyPr/>
          <a:lstStyle>
            <a:lvl1pPr eaLnBrk="1" hangingPunct="1">
              <a:lnSpc>
                <a:spcPct val="80000"/>
              </a:lnSpc>
              <a:spcBef>
                <a:spcPct val="20000"/>
              </a:spcBef>
              <a:defRPr/>
            </a:lvl1pPr>
          </a:lstStyle>
          <a:p>
            <a:pPr>
              <a:defRPr/>
            </a:pPr>
            <a:endParaRPr lang="en-US" altLang="de-DE"/>
          </a:p>
        </p:txBody>
      </p:sp>
      <p:sp>
        <p:nvSpPr>
          <p:cNvPr id="9" name="Rectangle 6"/>
          <p:cNvSpPr>
            <a:spLocks noGrp="1" noChangeArrowheads="1"/>
          </p:cNvSpPr>
          <p:nvPr>
            <p:ph type="sldNum" sz="quarter" idx="12"/>
          </p:nvPr>
        </p:nvSpPr>
        <p:spPr/>
        <p:txBody>
          <a:bodyPr/>
          <a:lstStyle>
            <a:lvl1pPr eaLnBrk="1" hangingPunct="1">
              <a:lnSpc>
                <a:spcPct val="80000"/>
              </a:lnSpc>
              <a:spcBef>
                <a:spcPct val="20000"/>
              </a:spcBef>
              <a:defRPr/>
            </a:lvl1pPr>
          </a:lstStyle>
          <a:p>
            <a:pPr>
              <a:defRPr/>
            </a:pPr>
            <a:fld id="{4CF62A92-2960-43D4-9B87-F1E642857111}" type="slidenum">
              <a:rPr lang="en-US" altLang="de-DE"/>
              <a:pPr>
                <a:defRPr/>
              </a:pPr>
              <a:t>‹#›</a:t>
            </a:fld>
            <a:endParaRPr lang="en-US" alt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de-DE"/>
          </a:p>
        </p:txBody>
      </p:sp>
      <p:sp>
        <p:nvSpPr>
          <p:cNvPr id="3" name="Rectangle 4"/>
          <p:cNvSpPr>
            <a:spLocks noGrp="1" noChangeArrowheads="1"/>
          </p:cNvSpPr>
          <p:nvPr>
            <p:ph type="dt" sz="half" idx="10"/>
          </p:nvPr>
        </p:nvSpPr>
        <p:spPr/>
        <p:txBody>
          <a:bodyPr/>
          <a:lstStyle>
            <a:lvl1pPr eaLnBrk="1" hangingPunct="1">
              <a:lnSpc>
                <a:spcPct val="80000"/>
              </a:lnSpc>
              <a:spcBef>
                <a:spcPct val="20000"/>
              </a:spcBef>
              <a:defRPr/>
            </a:lvl1pPr>
          </a:lstStyle>
          <a:p>
            <a:pPr>
              <a:defRPr/>
            </a:pPr>
            <a:endParaRPr lang="en-US" altLang="de-DE"/>
          </a:p>
        </p:txBody>
      </p:sp>
      <p:sp>
        <p:nvSpPr>
          <p:cNvPr id="4" name="Rectangle 5"/>
          <p:cNvSpPr>
            <a:spLocks noGrp="1" noChangeArrowheads="1"/>
          </p:cNvSpPr>
          <p:nvPr>
            <p:ph type="ftr" sz="quarter" idx="11"/>
          </p:nvPr>
        </p:nvSpPr>
        <p:spPr/>
        <p:txBody>
          <a:bodyPr/>
          <a:lstStyle>
            <a:lvl1pPr eaLnBrk="1" hangingPunct="1">
              <a:lnSpc>
                <a:spcPct val="80000"/>
              </a:lnSpc>
              <a:spcBef>
                <a:spcPct val="20000"/>
              </a:spcBef>
              <a:defRPr/>
            </a:lvl1pPr>
          </a:lstStyle>
          <a:p>
            <a:pPr>
              <a:defRPr/>
            </a:pPr>
            <a:endParaRPr lang="en-US" altLang="de-DE"/>
          </a:p>
        </p:txBody>
      </p:sp>
      <p:sp>
        <p:nvSpPr>
          <p:cNvPr id="5" name="Rectangle 6"/>
          <p:cNvSpPr>
            <a:spLocks noGrp="1" noChangeArrowheads="1"/>
          </p:cNvSpPr>
          <p:nvPr>
            <p:ph type="sldNum" sz="quarter" idx="12"/>
          </p:nvPr>
        </p:nvSpPr>
        <p:spPr/>
        <p:txBody>
          <a:bodyPr/>
          <a:lstStyle>
            <a:lvl1pPr eaLnBrk="1" hangingPunct="1">
              <a:lnSpc>
                <a:spcPct val="80000"/>
              </a:lnSpc>
              <a:spcBef>
                <a:spcPct val="20000"/>
              </a:spcBef>
              <a:defRPr/>
            </a:lvl1pPr>
          </a:lstStyle>
          <a:p>
            <a:pPr>
              <a:defRPr/>
            </a:pPr>
            <a:fld id="{A7CE7EEF-8141-42AC-80B9-DBEB319367E3}" type="slidenum">
              <a:rPr lang="en-US" altLang="de-DE"/>
              <a:pPr>
                <a:defRPr/>
              </a:pPr>
              <a:t>‹#›</a:t>
            </a:fld>
            <a:endParaRPr lang="en-US" alt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lnSpc>
                <a:spcPct val="80000"/>
              </a:lnSpc>
              <a:spcBef>
                <a:spcPct val="20000"/>
              </a:spcBef>
              <a:defRPr/>
            </a:lvl1pPr>
          </a:lstStyle>
          <a:p>
            <a:pPr>
              <a:defRPr/>
            </a:pPr>
            <a:endParaRPr lang="en-US" altLang="de-DE"/>
          </a:p>
        </p:txBody>
      </p:sp>
      <p:sp>
        <p:nvSpPr>
          <p:cNvPr id="3" name="Rectangle 5"/>
          <p:cNvSpPr>
            <a:spLocks noGrp="1" noChangeArrowheads="1"/>
          </p:cNvSpPr>
          <p:nvPr>
            <p:ph type="ftr" sz="quarter" idx="11"/>
          </p:nvPr>
        </p:nvSpPr>
        <p:spPr/>
        <p:txBody>
          <a:bodyPr/>
          <a:lstStyle>
            <a:lvl1pPr eaLnBrk="1" hangingPunct="1">
              <a:lnSpc>
                <a:spcPct val="80000"/>
              </a:lnSpc>
              <a:spcBef>
                <a:spcPct val="20000"/>
              </a:spcBef>
              <a:defRPr/>
            </a:lvl1pPr>
          </a:lstStyle>
          <a:p>
            <a:pPr>
              <a:defRPr/>
            </a:pPr>
            <a:endParaRPr lang="en-US" altLang="de-DE"/>
          </a:p>
        </p:txBody>
      </p:sp>
      <p:sp>
        <p:nvSpPr>
          <p:cNvPr id="4" name="Rectangle 6"/>
          <p:cNvSpPr>
            <a:spLocks noGrp="1" noChangeArrowheads="1"/>
          </p:cNvSpPr>
          <p:nvPr>
            <p:ph type="sldNum" sz="quarter" idx="12"/>
          </p:nvPr>
        </p:nvSpPr>
        <p:spPr/>
        <p:txBody>
          <a:bodyPr/>
          <a:lstStyle>
            <a:lvl1pPr eaLnBrk="1" hangingPunct="1">
              <a:lnSpc>
                <a:spcPct val="80000"/>
              </a:lnSpc>
              <a:spcBef>
                <a:spcPct val="20000"/>
              </a:spcBef>
              <a:defRPr/>
            </a:lvl1pPr>
          </a:lstStyle>
          <a:p>
            <a:pPr>
              <a:defRPr/>
            </a:pPr>
            <a:fld id="{889FE7CD-0F58-4178-92EC-7028D06099C3}" type="slidenum">
              <a:rPr lang="en-US" altLang="de-DE"/>
              <a:pPr>
                <a:defRPr/>
              </a:pPr>
              <a:t>‹#›</a:t>
            </a:fld>
            <a:endParaRPr lang="en-US" alt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de-D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eaLnBrk="1" hangingPunct="1">
              <a:lnSpc>
                <a:spcPct val="80000"/>
              </a:lnSpc>
              <a:spcBef>
                <a:spcPct val="20000"/>
              </a:spcBef>
              <a:defRPr/>
            </a:lvl1pPr>
          </a:lstStyle>
          <a:p>
            <a:pPr>
              <a:defRPr/>
            </a:pPr>
            <a:endParaRPr lang="en-US" altLang="de-DE"/>
          </a:p>
        </p:txBody>
      </p:sp>
      <p:sp>
        <p:nvSpPr>
          <p:cNvPr id="6" name="Rectangle 5"/>
          <p:cNvSpPr>
            <a:spLocks noGrp="1" noChangeArrowheads="1"/>
          </p:cNvSpPr>
          <p:nvPr>
            <p:ph type="ftr" sz="quarter" idx="11"/>
          </p:nvPr>
        </p:nvSpPr>
        <p:spPr/>
        <p:txBody>
          <a:bodyPr/>
          <a:lstStyle>
            <a:lvl1pPr eaLnBrk="1" hangingPunct="1">
              <a:lnSpc>
                <a:spcPct val="80000"/>
              </a:lnSpc>
              <a:spcBef>
                <a:spcPct val="20000"/>
              </a:spcBef>
              <a:defRPr/>
            </a:lvl1pPr>
          </a:lstStyle>
          <a:p>
            <a:pPr>
              <a:defRPr/>
            </a:pPr>
            <a:endParaRPr lang="en-US" altLang="de-DE"/>
          </a:p>
        </p:txBody>
      </p:sp>
      <p:sp>
        <p:nvSpPr>
          <p:cNvPr id="7" name="Rectangle 6"/>
          <p:cNvSpPr>
            <a:spLocks noGrp="1" noChangeArrowheads="1"/>
          </p:cNvSpPr>
          <p:nvPr>
            <p:ph type="sldNum" sz="quarter" idx="12"/>
          </p:nvPr>
        </p:nvSpPr>
        <p:spPr/>
        <p:txBody>
          <a:bodyPr/>
          <a:lstStyle>
            <a:lvl1pPr eaLnBrk="1" hangingPunct="1">
              <a:lnSpc>
                <a:spcPct val="80000"/>
              </a:lnSpc>
              <a:spcBef>
                <a:spcPct val="20000"/>
              </a:spcBef>
              <a:defRPr/>
            </a:lvl1pPr>
          </a:lstStyle>
          <a:p>
            <a:pPr>
              <a:defRPr/>
            </a:pPr>
            <a:fld id="{30348D1A-5735-4DAD-9C79-AB5B6F55BF16}" type="slidenum">
              <a:rPr lang="en-US" altLang="de-DE"/>
              <a:pPr>
                <a:defRPr/>
              </a:pPr>
              <a:t>‹#›</a:t>
            </a:fld>
            <a:endParaRPr lang="en-US" alt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de-D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p:txBody>
          <a:bodyPr/>
          <a:lstStyle>
            <a:lvl1pPr eaLnBrk="1" hangingPunct="1">
              <a:lnSpc>
                <a:spcPct val="80000"/>
              </a:lnSpc>
              <a:spcBef>
                <a:spcPct val="20000"/>
              </a:spcBef>
              <a:defRPr/>
            </a:lvl1pPr>
          </a:lstStyle>
          <a:p>
            <a:pPr>
              <a:defRPr/>
            </a:pPr>
            <a:endParaRPr lang="en-US" altLang="de-DE"/>
          </a:p>
        </p:txBody>
      </p:sp>
      <p:sp>
        <p:nvSpPr>
          <p:cNvPr id="6" name="Rectangle 5"/>
          <p:cNvSpPr>
            <a:spLocks noGrp="1" noChangeArrowheads="1"/>
          </p:cNvSpPr>
          <p:nvPr>
            <p:ph type="ftr" sz="quarter" idx="11"/>
          </p:nvPr>
        </p:nvSpPr>
        <p:spPr/>
        <p:txBody>
          <a:bodyPr/>
          <a:lstStyle>
            <a:lvl1pPr eaLnBrk="1" hangingPunct="1">
              <a:lnSpc>
                <a:spcPct val="80000"/>
              </a:lnSpc>
              <a:spcBef>
                <a:spcPct val="20000"/>
              </a:spcBef>
              <a:defRPr/>
            </a:lvl1pPr>
          </a:lstStyle>
          <a:p>
            <a:pPr>
              <a:defRPr/>
            </a:pPr>
            <a:endParaRPr lang="en-US" altLang="de-DE"/>
          </a:p>
        </p:txBody>
      </p:sp>
      <p:sp>
        <p:nvSpPr>
          <p:cNvPr id="7" name="Rectangle 6"/>
          <p:cNvSpPr>
            <a:spLocks noGrp="1" noChangeArrowheads="1"/>
          </p:cNvSpPr>
          <p:nvPr>
            <p:ph type="sldNum" sz="quarter" idx="12"/>
          </p:nvPr>
        </p:nvSpPr>
        <p:spPr/>
        <p:txBody>
          <a:bodyPr/>
          <a:lstStyle>
            <a:lvl1pPr eaLnBrk="1" hangingPunct="1">
              <a:lnSpc>
                <a:spcPct val="80000"/>
              </a:lnSpc>
              <a:spcBef>
                <a:spcPct val="20000"/>
              </a:spcBef>
              <a:defRPr/>
            </a:lvl1pPr>
          </a:lstStyle>
          <a:p>
            <a:pPr>
              <a:defRPr/>
            </a:pPr>
            <a:fld id="{5C1B0DA5-F407-4DD8-85FA-0B887D96D077}" type="slidenum">
              <a:rPr lang="en-US" altLang="de-DE"/>
              <a:pPr>
                <a:defRPr/>
              </a:pPr>
              <a:t>‹#›</a:t>
            </a:fld>
            <a:endParaRPr lang="en-US" alt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de-D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4"/>
          <p:cNvSpPr>
            <a:spLocks noGrp="1" noChangeArrowheads="1"/>
          </p:cNvSpPr>
          <p:nvPr>
            <p:ph type="dt" sz="half" idx="10"/>
          </p:nvPr>
        </p:nvSpPr>
        <p:spPr/>
        <p:txBody>
          <a:bodyPr/>
          <a:lstStyle>
            <a:lvl1pPr eaLnBrk="1" hangingPunct="1">
              <a:lnSpc>
                <a:spcPct val="80000"/>
              </a:lnSpc>
              <a:spcBef>
                <a:spcPct val="20000"/>
              </a:spcBef>
              <a:defRPr/>
            </a:lvl1pPr>
          </a:lstStyle>
          <a:p>
            <a:pPr>
              <a:defRPr/>
            </a:pPr>
            <a:endParaRPr lang="en-US" altLang="de-DE"/>
          </a:p>
        </p:txBody>
      </p:sp>
      <p:sp>
        <p:nvSpPr>
          <p:cNvPr id="5" name="Rectangle 5"/>
          <p:cNvSpPr>
            <a:spLocks noGrp="1" noChangeArrowheads="1"/>
          </p:cNvSpPr>
          <p:nvPr>
            <p:ph type="ftr" sz="quarter" idx="11"/>
          </p:nvPr>
        </p:nvSpPr>
        <p:spPr/>
        <p:txBody>
          <a:bodyPr/>
          <a:lstStyle>
            <a:lvl1pPr eaLnBrk="1" hangingPunct="1">
              <a:lnSpc>
                <a:spcPct val="80000"/>
              </a:lnSpc>
              <a:spcBef>
                <a:spcPct val="20000"/>
              </a:spcBef>
              <a:defRPr/>
            </a:lvl1pPr>
          </a:lstStyle>
          <a:p>
            <a:pPr>
              <a:defRPr/>
            </a:pPr>
            <a:endParaRPr lang="en-US" altLang="de-DE"/>
          </a:p>
        </p:txBody>
      </p:sp>
      <p:sp>
        <p:nvSpPr>
          <p:cNvPr id="6" name="Rectangle 6"/>
          <p:cNvSpPr>
            <a:spLocks noGrp="1" noChangeArrowheads="1"/>
          </p:cNvSpPr>
          <p:nvPr>
            <p:ph type="sldNum" sz="quarter" idx="12"/>
          </p:nvPr>
        </p:nvSpPr>
        <p:spPr/>
        <p:txBody>
          <a:bodyPr/>
          <a:lstStyle>
            <a:lvl1pPr eaLnBrk="1" hangingPunct="1">
              <a:lnSpc>
                <a:spcPct val="80000"/>
              </a:lnSpc>
              <a:spcBef>
                <a:spcPct val="20000"/>
              </a:spcBef>
              <a:defRPr/>
            </a:lvl1pPr>
          </a:lstStyle>
          <a:p>
            <a:pPr>
              <a:defRPr/>
            </a:pPr>
            <a:fld id="{7FD47616-6E5A-402E-A81B-2BDE756CF1DF}" type="slidenum">
              <a:rPr lang="en-US" altLang="de-DE"/>
              <a:pPr>
                <a:defRPr/>
              </a:pPr>
              <a:t>‹#›</a:t>
            </a:fld>
            <a:endParaRPr lang="en-US" alt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Modifiez le style du titre</a:t>
            </a:r>
            <a:endParaRPr lang="de-DE"/>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DE"/>
          </a:p>
        </p:txBody>
      </p:sp>
      <p:sp>
        <p:nvSpPr>
          <p:cNvPr id="4" name="Rectangle 4"/>
          <p:cNvSpPr>
            <a:spLocks noGrp="1" noChangeArrowheads="1"/>
          </p:cNvSpPr>
          <p:nvPr>
            <p:ph type="dt" sz="half" idx="10"/>
          </p:nvPr>
        </p:nvSpPr>
        <p:spPr/>
        <p:txBody>
          <a:bodyPr/>
          <a:lstStyle>
            <a:lvl1pPr eaLnBrk="1" hangingPunct="1">
              <a:lnSpc>
                <a:spcPct val="80000"/>
              </a:lnSpc>
              <a:spcBef>
                <a:spcPct val="20000"/>
              </a:spcBef>
              <a:defRPr/>
            </a:lvl1pPr>
          </a:lstStyle>
          <a:p>
            <a:pPr>
              <a:defRPr/>
            </a:pPr>
            <a:endParaRPr lang="en-US" altLang="de-DE"/>
          </a:p>
        </p:txBody>
      </p:sp>
      <p:sp>
        <p:nvSpPr>
          <p:cNvPr id="5" name="Rectangle 5"/>
          <p:cNvSpPr>
            <a:spLocks noGrp="1" noChangeArrowheads="1"/>
          </p:cNvSpPr>
          <p:nvPr>
            <p:ph type="ftr" sz="quarter" idx="11"/>
          </p:nvPr>
        </p:nvSpPr>
        <p:spPr/>
        <p:txBody>
          <a:bodyPr/>
          <a:lstStyle>
            <a:lvl1pPr eaLnBrk="1" hangingPunct="1">
              <a:lnSpc>
                <a:spcPct val="80000"/>
              </a:lnSpc>
              <a:spcBef>
                <a:spcPct val="20000"/>
              </a:spcBef>
              <a:defRPr/>
            </a:lvl1pPr>
          </a:lstStyle>
          <a:p>
            <a:pPr>
              <a:defRPr/>
            </a:pPr>
            <a:endParaRPr lang="en-US" altLang="de-DE"/>
          </a:p>
        </p:txBody>
      </p:sp>
      <p:sp>
        <p:nvSpPr>
          <p:cNvPr id="6" name="Rectangle 6"/>
          <p:cNvSpPr>
            <a:spLocks noGrp="1" noChangeArrowheads="1"/>
          </p:cNvSpPr>
          <p:nvPr>
            <p:ph type="sldNum" sz="quarter" idx="12"/>
          </p:nvPr>
        </p:nvSpPr>
        <p:spPr/>
        <p:txBody>
          <a:bodyPr/>
          <a:lstStyle>
            <a:lvl1pPr eaLnBrk="1" hangingPunct="1">
              <a:lnSpc>
                <a:spcPct val="80000"/>
              </a:lnSpc>
              <a:spcBef>
                <a:spcPct val="20000"/>
              </a:spcBef>
              <a:defRPr/>
            </a:lvl1pPr>
          </a:lstStyle>
          <a:p>
            <a:pPr>
              <a:defRPr/>
            </a:pPr>
            <a:fld id="{23063CEC-5DFE-4BAC-8463-F08574E6B2B1}" type="slidenum">
              <a:rPr lang="en-US" altLang="de-DE"/>
              <a:pPr>
                <a:defRPr/>
              </a:pPr>
              <a:t>‹#›</a:t>
            </a:fld>
            <a:endParaRPr lang="en-US" alt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24FBB2E-6371-4D48-866E-0C5DEAA2373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10FE7AE-0C11-477C-84EB-7B9B5EF1CEE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CFD7012-9058-4104-BBE9-C6BA4D462F96}" type="slidenum">
              <a:rPr lang="nl-NL"/>
              <a:pPr>
                <a:defRPr/>
              </a:pPr>
              <a:t>‹#›</a:t>
            </a:fld>
            <a:endParaRPr lang="nl-NL"/>
          </a:p>
        </p:txBody>
      </p:sp>
    </p:spTree>
  </p:cSld>
  <p:clrMapOvr>
    <a:masterClrMapping/>
  </p:clrMapOvr>
  <p:transition>
    <p:zoom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C5EE90C-DA57-4AAF-AD80-B48D65C3243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1600200"/>
            <a:ext cx="3889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7425" y="1600200"/>
            <a:ext cx="3889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4455016-E759-4618-A7FE-B3884F40529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47EF76E-B331-4563-8ED9-C25F52956CF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52C14B4-BA4E-423E-B10E-E4FE8BE5DD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2A3BE1F-9C82-4F06-BAC8-2A360736FF9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EC17444-4039-4329-9025-3BFA95926DF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A6E2CBD-D67D-44C8-A531-D53A25F00C9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F9E002B-830E-4015-BDB7-FFDACF93778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274638"/>
            <a:ext cx="19827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5650" y="274638"/>
            <a:ext cx="57959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5AFACE-F470-44B9-8884-52BD816BBF8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793115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55650" y="1600200"/>
            <a:ext cx="793115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07D951-E145-47E8-BC52-F109BAEC006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sldNum" sz="quarter" idx="10"/>
          </p:nvPr>
        </p:nvSpPr>
        <p:spPr>
          <a:ln/>
        </p:spPr>
        <p:txBody>
          <a:bodyPr/>
          <a:lstStyle>
            <a:lvl1pPr>
              <a:defRPr/>
            </a:lvl1pPr>
          </a:lstStyle>
          <a:p>
            <a:pPr>
              <a:defRPr/>
            </a:pPr>
            <a:fld id="{F5124C7F-12FF-40C4-8346-FB436483475E}" type="slidenum">
              <a:rPr lang="nl-NL"/>
              <a:pPr>
                <a:defRPr/>
              </a:pPr>
              <a:t>‹#›</a:t>
            </a:fld>
            <a:endParaRPr lang="nl-NL"/>
          </a:p>
        </p:txBody>
      </p:sp>
    </p:spTree>
  </p:cSld>
  <p:clrMapOvr>
    <a:masterClrMapping/>
  </p:clrMapOvr>
  <p:transition>
    <p:zoom dir="in"/>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79311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1600200"/>
            <a:ext cx="79311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55650" y="3938588"/>
            <a:ext cx="79311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DC06E5B-A805-4248-BAED-6E7C31F28D6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79311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5650" y="1600200"/>
            <a:ext cx="793115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5650" y="3938588"/>
            <a:ext cx="793115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6472071-C08B-4E7B-8B0C-D6D3C1A9893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55650" y="274638"/>
            <a:ext cx="793115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55650" y="1600200"/>
            <a:ext cx="3889375" cy="4525963"/>
          </a:xfrm>
        </p:spPr>
        <p:txBody>
          <a:bodyPr/>
          <a:lstStyle/>
          <a:p>
            <a:pPr lvl="0"/>
            <a:endParaRPr lang="en-US" noProof="0" smtClean="0"/>
          </a:p>
        </p:txBody>
      </p:sp>
      <p:sp>
        <p:nvSpPr>
          <p:cNvPr id="4" name="Text Placeholder 3"/>
          <p:cNvSpPr>
            <a:spLocks noGrp="1"/>
          </p:cNvSpPr>
          <p:nvPr>
            <p:ph type="body" sz="half" idx="2"/>
          </p:nvPr>
        </p:nvSpPr>
        <p:spPr>
          <a:xfrm>
            <a:off x="4797425" y="1600200"/>
            <a:ext cx="388937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0DA7851-E2D4-46B7-B7F4-052C1C6D266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642918"/>
            <a:ext cx="8229600" cy="1000132"/>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71766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428596" y="2428867"/>
            <a:ext cx="4068792" cy="3697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71766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428867"/>
            <a:ext cx="4041775" cy="369729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sldNum" sz="quarter" idx="10"/>
          </p:nvPr>
        </p:nvSpPr>
        <p:spPr>
          <a:ln/>
        </p:spPr>
        <p:txBody>
          <a:bodyPr/>
          <a:lstStyle>
            <a:lvl1pPr>
              <a:defRPr/>
            </a:lvl1pPr>
          </a:lstStyle>
          <a:p>
            <a:pPr>
              <a:defRPr/>
            </a:pPr>
            <a:fld id="{E3D82023-2EE5-45B7-9B1A-0ED0B09C6087}" type="slidenum">
              <a:rPr lang="nl-NL"/>
              <a:pPr>
                <a:defRPr/>
              </a:pPr>
              <a:t>‹#›</a:t>
            </a:fld>
            <a:endParaRPr lang="nl-NL"/>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28596" y="928670"/>
            <a:ext cx="3000396"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928670"/>
            <a:ext cx="5111750" cy="51974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28597" y="2143116"/>
            <a:ext cx="3000396" cy="39830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
        <p:nvSpPr>
          <p:cNvPr id="5" name="Rectangle 6"/>
          <p:cNvSpPr>
            <a:spLocks noGrp="1" noChangeArrowheads="1"/>
          </p:cNvSpPr>
          <p:nvPr>
            <p:ph type="sldNum" sz="quarter" idx="10"/>
          </p:nvPr>
        </p:nvSpPr>
        <p:spPr>
          <a:ln/>
        </p:spPr>
        <p:txBody>
          <a:bodyPr/>
          <a:lstStyle>
            <a:lvl1pPr>
              <a:defRPr/>
            </a:lvl1pPr>
          </a:lstStyle>
          <a:p>
            <a:pPr>
              <a:defRPr/>
            </a:pPr>
            <a:fld id="{9DE5BA85-A2F3-410A-B46C-98E849BB8867}" type="slidenum">
              <a:rPr lang="nl-NL"/>
              <a:pPr>
                <a:defRPr/>
              </a:pPr>
              <a:t>‹#›</a:t>
            </a:fld>
            <a:endParaRPr lang="nl-NL"/>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857231"/>
            <a:ext cx="5486400" cy="38703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sldNum" sz="quarter" idx="10"/>
          </p:nvPr>
        </p:nvSpPr>
        <p:spPr>
          <a:ln/>
        </p:spPr>
        <p:txBody>
          <a:bodyPr/>
          <a:lstStyle>
            <a:lvl1pPr>
              <a:defRPr/>
            </a:lvl1pPr>
          </a:lstStyle>
          <a:p>
            <a:pPr>
              <a:defRPr/>
            </a:pPr>
            <a:fld id="{F38C371E-68C6-43F2-9DE5-0CF14B3639DE}" type="slidenum">
              <a:rPr lang="nl-NL"/>
              <a:pPr>
                <a:defRPr/>
              </a:pPr>
              <a:t>‹#›</a:t>
            </a:fld>
            <a:endParaRPr lang="nl-NL"/>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2708F1-C4C5-4B1F-A007-0768AEBD2E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428596" y="857233"/>
            <a:ext cx="8286808" cy="857255"/>
          </a:xfrm>
        </p:spPr>
        <p:txBody>
          <a:bodyPr/>
          <a:lstStyle/>
          <a:p>
            <a:r>
              <a:rPr lang="nl-NL" smtClean="0"/>
              <a:t>Klik om de stijl te bewerken</a:t>
            </a:r>
            <a:endParaRPr lang="nl-NL"/>
          </a:p>
        </p:txBody>
      </p:sp>
      <p:sp>
        <p:nvSpPr>
          <p:cNvPr id="3" name="Ondertitel 2"/>
          <p:cNvSpPr>
            <a:spLocks noGrp="1"/>
          </p:cNvSpPr>
          <p:nvPr>
            <p:ph type="subTitle" idx="1"/>
          </p:nvPr>
        </p:nvSpPr>
        <p:spPr>
          <a:xfrm>
            <a:off x="1357290" y="2428868"/>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6"/>
          <p:cNvSpPr>
            <a:spLocks noGrp="1" noChangeArrowheads="1"/>
          </p:cNvSpPr>
          <p:nvPr>
            <p:ph type="sldNum" sz="quarter" idx="10"/>
          </p:nvPr>
        </p:nvSpPr>
        <p:spPr>
          <a:ln/>
        </p:spPr>
        <p:txBody>
          <a:bodyPr/>
          <a:lstStyle>
            <a:lvl1pPr>
              <a:defRPr/>
            </a:lvl1pPr>
          </a:lstStyle>
          <a:p>
            <a:pPr>
              <a:defRPr/>
            </a:pPr>
            <a:fld id="{F7A92923-B21F-4A9C-970E-641E04D376F8}" type="slidenum">
              <a:rPr lang="nl-NL"/>
              <a:pPr>
                <a:defRPr/>
              </a:pPr>
              <a:t>‹#›</a:t>
            </a:fld>
            <a:endParaRPr lang="nl-NL"/>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3.png"/><Relationship Id="rId2" Type="http://schemas.openxmlformats.org/officeDocument/2006/relationships/slideLayout" Target="../slideLayouts/slideLayout29.xml"/><Relationship Id="rId16"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908050"/>
            <a:ext cx="8229600"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027"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102" name="Rectangle 6"/>
          <p:cNvSpPr>
            <a:spLocks noGrp="1" noChangeArrowheads="1"/>
          </p:cNvSpPr>
          <p:nvPr>
            <p:ph type="sldNum" sz="quarter" idx="4"/>
          </p:nvPr>
        </p:nvSpPr>
        <p:spPr bwMode="auto">
          <a:xfrm>
            <a:off x="8243888" y="6526213"/>
            <a:ext cx="76517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900">
                <a:solidFill>
                  <a:srgbClr val="6C6DA4"/>
                </a:solidFill>
                <a:latin typeface="+mj-lt"/>
              </a:defRPr>
            </a:lvl1pPr>
          </a:lstStyle>
          <a:p>
            <a:pPr>
              <a:defRPr/>
            </a:pPr>
            <a:fld id="{5D2D40F9-5F39-4C50-8946-DC192FD826BD}"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62" r:id="rId8"/>
  </p:sldLayoutIdLst>
  <p:transition>
    <p:zoom dir="in"/>
  </p:transition>
  <p:hf hdr="0"/>
  <p:txStyles>
    <p:titleStyle>
      <a:lvl1pPr algn="ctr" rtl="0" eaLnBrk="0" fontAlgn="base" hangingPunct="0">
        <a:spcBef>
          <a:spcPct val="0"/>
        </a:spcBef>
        <a:spcAft>
          <a:spcPct val="0"/>
        </a:spcAft>
        <a:defRPr sz="2800">
          <a:solidFill>
            <a:srgbClr val="FFD1A3"/>
          </a:solidFill>
          <a:latin typeface="+mj-lt"/>
          <a:ea typeface="+mj-ea"/>
          <a:cs typeface="+mj-cs"/>
        </a:defRPr>
      </a:lvl1pPr>
      <a:lvl2pPr algn="ctr" rtl="0" eaLnBrk="0" fontAlgn="base" hangingPunct="0">
        <a:spcBef>
          <a:spcPct val="0"/>
        </a:spcBef>
        <a:spcAft>
          <a:spcPct val="0"/>
        </a:spcAft>
        <a:defRPr sz="2800">
          <a:solidFill>
            <a:srgbClr val="FFD1A3"/>
          </a:solidFill>
          <a:latin typeface="Arial" charset="0"/>
        </a:defRPr>
      </a:lvl2pPr>
      <a:lvl3pPr algn="ctr" rtl="0" eaLnBrk="0" fontAlgn="base" hangingPunct="0">
        <a:spcBef>
          <a:spcPct val="0"/>
        </a:spcBef>
        <a:spcAft>
          <a:spcPct val="0"/>
        </a:spcAft>
        <a:defRPr sz="2800">
          <a:solidFill>
            <a:srgbClr val="FFD1A3"/>
          </a:solidFill>
          <a:latin typeface="Arial" charset="0"/>
        </a:defRPr>
      </a:lvl3pPr>
      <a:lvl4pPr algn="ctr" rtl="0" eaLnBrk="0" fontAlgn="base" hangingPunct="0">
        <a:spcBef>
          <a:spcPct val="0"/>
        </a:spcBef>
        <a:spcAft>
          <a:spcPct val="0"/>
        </a:spcAft>
        <a:defRPr sz="2800">
          <a:solidFill>
            <a:srgbClr val="FFD1A3"/>
          </a:solidFill>
          <a:latin typeface="Arial" charset="0"/>
        </a:defRPr>
      </a:lvl4pPr>
      <a:lvl5pPr algn="ctr" rtl="0" eaLnBrk="0" fontAlgn="base" hangingPunct="0">
        <a:spcBef>
          <a:spcPct val="0"/>
        </a:spcBef>
        <a:spcAft>
          <a:spcPct val="0"/>
        </a:spcAft>
        <a:defRPr sz="2800">
          <a:solidFill>
            <a:srgbClr val="FFD1A3"/>
          </a:solidFill>
          <a:latin typeface="Arial" charset="0"/>
        </a:defRPr>
      </a:lvl5pPr>
      <a:lvl6pPr marL="457200" algn="ctr" rtl="0" fontAlgn="base">
        <a:spcBef>
          <a:spcPct val="0"/>
        </a:spcBef>
        <a:spcAft>
          <a:spcPct val="0"/>
        </a:spcAft>
        <a:defRPr sz="2800">
          <a:solidFill>
            <a:srgbClr val="FFD1A3"/>
          </a:solidFill>
          <a:latin typeface="Arial" charset="0"/>
        </a:defRPr>
      </a:lvl6pPr>
      <a:lvl7pPr marL="914400" algn="ctr" rtl="0" fontAlgn="base">
        <a:spcBef>
          <a:spcPct val="0"/>
        </a:spcBef>
        <a:spcAft>
          <a:spcPct val="0"/>
        </a:spcAft>
        <a:defRPr sz="2800">
          <a:solidFill>
            <a:srgbClr val="FFD1A3"/>
          </a:solidFill>
          <a:latin typeface="Arial" charset="0"/>
        </a:defRPr>
      </a:lvl7pPr>
      <a:lvl8pPr marL="1371600" algn="ctr" rtl="0" fontAlgn="base">
        <a:spcBef>
          <a:spcPct val="0"/>
        </a:spcBef>
        <a:spcAft>
          <a:spcPct val="0"/>
        </a:spcAft>
        <a:defRPr sz="2800">
          <a:solidFill>
            <a:srgbClr val="FFD1A3"/>
          </a:solidFill>
          <a:latin typeface="Arial" charset="0"/>
        </a:defRPr>
      </a:lvl8pPr>
      <a:lvl9pPr marL="1828800" algn="ctr" rtl="0" fontAlgn="base">
        <a:spcBef>
          <a:spcPct val="0"/>
        </a:spcBef>
        <a:spcAft>
          <a:spcPct val="0"/>
        </a:spcAft>
        <a:defRPr sz="2800">
          <a:solidFill>
            <a:srgbClr val="FFD1A3"/>
          </a:solidFill>
          <a:latin typeface="Arial" charset="0"/>
        </a:defRPr>
      </a:lvl9pPr>
    </p:titleStyle>
    <p:bodyStyle>
      <a:lvl1pPr marL="342900" indent="-342900" algn="l" rtl="0" eaLnBrk="0" fontAlgn="base" hangingPunct="0">
        <a:lnSpc>
          <a:spcPct val="150000"/>
        </a:lnSpc>
        <a:spcBef>
          <a:spcPct val="20000"/>
        </a:spcBef>
        <a:spcAft>
          <a:spcPct val="0"/>
        </a:spcAft>
        <a:buChar char="•"/>
        <a:defRPr sz="2000">
          <a:solidFill>
            <a:srgbClr val="FF7D00"/>
          </a:solidFill>
          <a:latin typeface="+mn-lt"/>
          <a:ea typeface="+mn-ea"/>
          <a:cs typeface="+mn-cs"/>
        </a:defRPr>
      </a:lvl1pPr>
      <a:lvl2pPr marL="742950" indent="-285750" algn="l" rtl="0" eaLnBrk="0" fontAlgn="base" hangingPunct="0">
        <a:lnSpc>
          <a:spcPct val="150000"/>
        </a:lnSpc>
        <a:spcBef>
          <a:spcPct val="20000"/>
        </a:spcBef>
        <a:spcAft>
          <a:spcPct val="0"/>
        </a:spcAft>
        <a:buChar char="–"/>
        <a:defRPr>
          <a:solidFill>
            <a:srgbClr val="323350"/>
          </a:solidFill>
          <a:latin typeface="+mn-lt"/>
        </a:defRPr>
      </a:lvl2pPr>
      <a:lvl3pPr marL="1143000" indent="-228600" algn="l" rtl="0" eaLnBrk="0" fontAlgn="base" hangingPunct="0">
        <a:lnSpc>
          <a:spcPct val="150000"/>
        </a:lnSpc>
        <a:spcBef>
          <a:spcPct val="20000"/>
        </a:spcBef>
        <a:spcAft>
          <a:spcPct val="0"/>
        </a:spcAft>
        <a:buChar char="•"/>
        <a:defRPr sz="1600">
          <a:solidFill>
            <a:srgbClr val="22259E"/>
          </a:solidFill>
          <a:latin typeface="+mn-lt"/>
        </a:defRPr>
      </a:lvl3pPr>
      <a:lvl4pPr marL="1600200" indent="-228600" algn="l" rtl="0" eaLnBrk="0" fontAlgn="base" hangingPunct="0">
        <a:lnSpc>
          <a:spcPct val="150000"/>
        </a:lnSpc>
        <a:spcBef>
          <a:spcPct val="20000"/>
        </a:spcBef>
        <a:spcAft>
          <a:spcPct val="0"/>
        </a:spcAft>
        <a:buChar char="–"/>
        <a:defRPr sz="1400">
          <a:solidFill>
            <a:schemeClr val="hlink"/>
          </a:solidFill>
          <a:latin typeface="+mn-lt"/>
        </a:defRPr>
      </a:lvl4pPr>
      <a:lvl5pPr marL="2057400" indent="-228600" algn="l" rtl="0" eaLnBrk="0" fontAlgn="base" hangingPunct="0">
        <a:lnSpc>
          <a:spcPct val="150000"/>
        </a:lnSpc>
        <a:spcBef>
          <a:spcPct val="20000"/>
        </a:spcBef>
        <a:spcAft>
          <a:spcPct val="0"/>
        </a:spcAft>
        <a:buChar char="»"/>
        <a:defRPr sz="1200">
          <a:solidFill>
            <a:srgbClr val="990000"/>
          </a:solidFill>
          <a:latin typeface="+mn-lt"/>
        </a:defRPr>
      </a:lvl5pPr>
      <a:lvl6pPr marL="2514600" indent="-228600" algn="l" rtl="0" fontAlgn="base">
        <a:lnSpc>
          <a:spcPct val="150000"/>
        </a:lnSpc>
        <a:spcBef>
          <a:spcPct val="20000"/>
        </a:spcBef>
        <a:spcAft>
          <a:spcPct val="0"/>
        </a:spcAft>
        <a:buChar char="»"/>
        <a:defRPr sz="1200">
          <a:solidFill>
            <a:schemeClr val="folHlink"/>
          </a:solidFill>
          <a:latin typeface="+mn-lt"/>
        </a:defRPr>
      </a:lvl6pPr>
      <a:lvl7pPr marL="2971800" indent="-228600" algn="l" rtl="0" fontAlgn="base">
        <a:lnSpc>
          <a:spcPct val="150000"/>
        </a:lnSpc>
        <a:spcBef>
          <a:spcPct val="20000"/>
        </a:spcBef>
        <a:spcAft>
          <a:spcPct val="0"/>
        </a:spcAft>
        <a:buChar char="»"/>
        <a:defRPr sz="1200">
          <a:solidFill>
            <a:schemeClr val="folHlink"/>
          </a:solidFill>
          <a:latin typeface="+mn-lt"/>
        </a:defRPr>
      </a:lvl7pPr>
      <a:lvl8pPr marL="3429000" indent="-228600" algn="l" rtl="0" fontAlgn="base">
        <a:lnSpc>
          <a:spcPct val="150000"/>
        </a:lnSpc>
        <a:spcBef>
          <a:spcPct val="20000"/>
        </a:spcBef>
        <a:spcAft>
          <a:spcPct val="0"/>
        </a:spcAft>
        <a:buChar char="»"/>
        <a:defRPr sz="1200">
          <a:solidFill>
            <a:schemeClr val="folHlink"/>
          </a:solidFill>
          <a:latin typeface="+mn-lt"/>
        </a:defRPr>
      </a:lvl8pPr>
      <a:lvl9pPr marL="3886200" indent="-228600" algn="l" rtl="0" fontAlgn="base">
        <a:lnSpc>
          <a:spcPct val="150000"/>
        </a:lnSpc>
        <a:spcBef>
          <a:spcPct val="20000"/>
        </a:spcBef>
        <a:spcAft>
          <a:spcPct val="0"/>
        </a:spcAft>
        <a:buChar char="»"/>
        <a:defRPr sz="1200">
          <a:solidFill>
            <a:schemeClr val="folHlink"/>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908050"/>
            <a:ext cx="8229600" cy="854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2051"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102" name="Rectangle 6"/>
          <p:cNvSpPr>
            <a:spLocks noGrp="1" noChangeArrowheads="1"/>
          </p:cNvSpPr>
          <p:nvPr>
            <p:ph type="sldNum" sz="quarter" idx="4"/>
          </p:nvPr>
        </p:nvSpPr>
        <p:spPr bwMode="auto">
          <a:xfrm>
            <a:off x="8243888" y="6526213"/>
            <a:ext cx="765175"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900">
                <a:solidFill>
                  <a:srgbClr val="6C6DA4"/>
                </a:solidFill>
                <a:latin typeface="+mj-lt"/>
              </a:defRPr>
            </a:lvl1pPr>
          </a:lstStyle>
          <a:p>
            <a:pPr>
              <a:defRPr/>
            </a:pPr>
            <a:fld id="{3FBA5685-BD25-4352-89B4-A69AAD8B95B7}" type="slidenum">
              <a:rPr lang="nl-NL"/>
              <a:pPr>
                <a:defRPr/>
              </a:pPr>
              <a:t>‹#›</a:t>
            </a:fld>
            <a:endParaRPr lang="nl-NL"/>
          </a:p>
        </p:txBody>
      </p:sp>
      <p:sp>
        <p:nvSpPr>
          <p:cNvPr id="2054" name="Line 6"/>
          <p:cNvSpPr>
            <a:spLocks noChangeShapeType="1"/>
          </p:cNvSpPr>
          <p:nvPr userDrawn="1"/>
        </p:nvSpPr>
        <p:spPr bwMode="auto">
          <a:xfrm>
            <a:off x="0" y="836613"/>
            <a:ext cx="9144000" cy="0"/>
          </a:xfrm>
          <a:prstGeom prst="line">
            <a:avLst/>
          </a:prstGeom>
          <a:noFill/>
          <a:ln w="9525" cap="rnd">
            <a:solidFill>
              <a:schemeClr val="accent2"/>
            </a:solidFill>
            <a:prstDash val="sysDot"/>
            <a:round/>
            <a:headEnd/>
            <a:tailEnd/>
          </a:ln>
          <a:effectLst/>
        </p:spPr>
        <p:txBody>
          <a:bodyPr/>
          <a:lstStyle/>
          <a:p>
            <a:pPr>
              <a:defRPr/>
            </a:pPr>
            <a:endParaRPr lang="nl-NL"/>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Lst>
  <p:transition>
    <p:zoom dir="in"/>
  </p:transition>
  <p:hf hdr="0"/>
  <p:txStyles>
    <p:titleStyle>
      <a:lvl1pPr algn="ctr" rtl="0" eaLnBrk="0" fontAlgn="base" hangingPunct="0">
        <a:spcBef>
          <a:spcPct val="0"/>
        </a:spcBef>
        <a:spcAft>
          <a:spcPct val="0"/>
        </a:spcAft>
        <a:defRPr sz="2800">
          <a:solidFill>
            <a:srgbClr val="0E1E20"/>
          </a:solidFill>
          <a:latin typeface="+mj-lt"/>
          <a:ea typeface="+mj-ea"/>
          <a:cs typeface="+mj-cs"/>
        </a:defRPr>
      </a:lvl1pPr>
      <a:lvl2pPr algn="ctr" rtl="0" eaLnBrk="0" fontAlgn="base" hangingPunct="0">
        <a:spcBef>
          <a:spcPct val="0"/>
        </a:spcBef>
        <a:spcAft>
          <a:spcPct val="0"/>
        </a:spcAft>
        <a:defRPr sz="2800">
          <a:solidFill>
            <a:srgbClr val="0E1E20"/>
          </a:solidFill>
          <a:latin typeface="Arial" charset="0"/>
        </a:defRPr>
      </a:lvl2pPr>
      <a:lvl3pPr algn="ctr" rtl="0" eaLnBrk="0" fontAlgn="base" hangingPunct="0">
        <a:spcBef>
          <a:spcPct val="0"/>
        </a:spcBef>
        <a:spcAft>
          <a:spcPct val="0"/>
        </a:spcAft>
        <a:defRPr sz="2800">
          <a:solidFill>
            <a:srgbClr val="0E1E20"/>
          </a:solidFill>
          <a:latin typeface="Arial" charset="0"/>
        </a:defRPr>
      </a:lvl3pPr>
      <a:lvl4pPr algn="ctr" rtl="0" eaLnBrk="0" fontAlgn="base" hangingPunct="0">
        <a:spcBef>
          <a:spcPct val="0"/>
        </a:spcBef>
        <a:spcAft>
          <a:spcPct val="0"/>
        </a:spcAft>
        <a:defRPr sz="2800">
          <a:solidFill>
            <a:srgbClr val="0E1E20"/>
          </a:solidFill>
          <a:latin typeface="Arial" charset="0"/>
        </a:defRPr>
      </a:lvl4pPr>
      <a:lvl5pPr algn="ctr" rtl="0" eaLnBrk="0" fontAlgn="base" hangingPunct="0">
        <a:spcBef>
          <a:spcPct val="0"/>
        </a:spcBef>
        <a:spcAft>
          <a:spcPct val="0"/>
        </a:spcAft>
        <a:defRPr sz="2800">
          <a:solidFill>
            <a:srgbClr val="0E1E20"/>
          </a:solidFill>
          <a:latin typeface="Arial" charset="0"/>
        </a:defRPr>
      </a:lvl5pPr>
      <a:lvl6pPr marL="457200" algn="ctr" rtl="0" fontAlgn="base">
        <a:spcBef>
          <a:spcPct val="0"/>
        </a:spcBef>
        <a:spcAft>
          <a:spcPct val="0"/>
        </a:spcAft>
        <a:defRPr sz="2800">
          <a:solidFill>
            <a:srgbClr val="FFD1A3"/>
          </a:solidFill>
          <a:latin typeface="Arial" charset="0"/>
        </a:defRPr>
      </a:lvl6pPr>
      <a:lvl7pPr marL="914400" algn="ctr" rtl="0" fontAlgn="base">
        <a:spcBef>
          <a:spcPct val="0"/>
        </a:spcBef>
        <a:spcAft>
          <a:spcPct val="0"/>
        </a:spcAft>
        <a:defRPr sz="2800">
          <a:solidFill>
            <a:srgbClr val="FFD1A3"/>
          </a:solidFill>
          <a:latin typeface="Arial" charset="0"/>
        </a:defRPr>
      </a:lvl7pPr>
      <a:lvl8pPr marL="1371600" algn="ctr" rtl="0" fontAlgn="base">
        <a:spcBef>
          <a:spcPct val="0"/>
        </a:spcBef>
        <a:spcAft>
          <a:spcPct val="0"/>
        </a:spcAft>
        <a:defRPr sz="2800">
          <a:solidFill>
            <a:srgbClr val="FFD1A3"/>
          </a:solidFill>
          <a:latin typeface="Arial" charset="0"/>
        </a:defRPr>
      </a:lvl8pPr>
      <a:lvl9pPr marL="1828800" algn="ctr" rtl="0" fontAlgn="base">
        <a:spcBef>
          <a:spcPct val="0"/>
        </a:spcBef>
        <a:spcAft>
          <a:spcPct val="0"/>
        </a:spcAft>
        <a:defRPr sz="2800">
          <a:solidFill>
            <a:srgbClr val="FFD1A3"/>
          </a:solidFill>
          <a:latin typeface="Arial" charset="0"/>
        </a:defRPr>
      </a:lvl9pPr>
    </p:titleStyle>
    <p:bodyStyle>
      <a:lvl1pPr marL="342900" indent="-342900" algn="l" rtl="0" eaLnBrk="0" fontAlgn="base" hangingPunct="0">
        <a:lnSpc>
          <a:spcPct val="150000"/>
        </a:lnSpc>
        <a:spcBef>
          <a:spcPct val="20000"/>
        </a:spcBef>
        <a:spcAft>
          <a:spcPct val="0"/>
        </a:spcAft>
        <a:buChar char="•"/>
        <a:defRPr sz="2000">
          <a:solidFill>
            <a:srgbClr val="1E4649"/>
          </a:solidFill>
          <a:latin typeface="+mn-lt"/>
          <a:ea typeface="+mn-ea"/>
          <a:cs typeface="+mn-cs"/>
        </a:defRPr>
      </a:lvl1pPr>
      <a:lvl2pPr marL="742950" indent="-285750" algn="l" rtl="0" eaLnBrk="0" fontAlgn="base" hangingPunct="0">
        <a:lnSpc>
          <a:spcPct val="150000"/>
        </a:lnSpc>
        <a:spcBef>
          <a:spcPct val="20000"/>
        </a:spcBef>
        <a:spcAft>
          <a:spcPct val="0"/>
        </a:spcAft>
        <a:buChar char="–"/>
        <a:defRPr>
          <a:solidFill>
            <a:srgbClr val="3C8C93"/>
          </a:solidFill>
          <a:latin typeface="+mn-lt"/>
        </a:defRPr>
      </a:lvl2pPr>
      <a:lvl3pPr marL="1143000" indent="-228600" algn="l" rtl="0" eaLnBrk="0" fontAlgn="base" hangingPunct="0">
        <a:lnSpc>
          <a:spcPct val="150000"/>
        </a:lnSpc>
        <a:spcBef>
          <a:spcPct val="20000"/>
        </a:spcBef>
        <a:spcAft>
          <a:spcPct val="0"/>
        </a:spcAft>
        <a:buChar char="•"/>
        <a:defRPr sz="1600">
          <a:solidFill>
            <a:srgbClr val="262673"/>
          </a:solidFill>
          <a:latin typeface="+mn-lt"/>
        </a:defRPr>
      </a:lvl3pPr>
      <a:lvl4pPr marL="1600200" indent="-228600" algn="l" rtl="0" eaLnBrk="0" fontAlgn="base" hangingPunct="0">
        <a:lnSpc>
          <a:spcPct val="150000"/>
        </a:lnSpc>
        <a:spcBef>
          <a:spcPct val="20000"/>
        </a:spcBef>
        <a:spcAft>
          <a:spcPct val="0"/>
        </a:spcAft>
        <a:buChar char="–"/>
        <a:defRPr sz="1400">
          <a:solidFill>
            <a:srgbClr val="FF6600"/>
          </a:solidFill>
          <a:latin typeface="+mn-lt"/>
        </a:defRPr>
      </a:lvl4pPr>
      <a:lvl5pPr marL="2057400" indent="-228600" algn="l" rtl="0" eaLnBrk="0" fontAlgn="base" hangingPunct="0">
        <a:lnSpc>
          <a:spcPct val="150000"/>
        </a:lnSpc>
        <a:spcBef>
          <a:spcPct val="20000"/>
        </a:spcBef>
        <a:spcAft>
          <a:spcPct val="0"/>
        </a:spcAft>
        <a:buChar char="»"/>
        <a:defRPr sz="1200">
          <a:solidFill>
            <a:srgbClr val="00B050"/>
          </a:solidFill>
          <a:latin typeface="+mn-lt"/>
        </a:defRPr>
      </a:lvl5pPr>
      <a:lvl6pPr marL="2514600" indent="-228600" algn="l" rtl="0" fontAlgn="base">
        <a:lnSpc>
          <a:spcPct val="150000"/>
        </a:lnSpc>
        <a:spcBef>
          <a:spcPct val="20000"/>
        </a:spcBef>
        <a:spcAft>
          <a:spcPct val="0"/>
        </a:spcAft>
        <a:buChar char="»"/>
        <a:defRPr sz="1200">
          <a:solidFill>
            <a:schemeClr val="folHlink"/>
          </a:solidFill>
          <a:latin typeface="+mn-lt"/>
        </a:defRPr>
      </a:lvl6pPr>
      <a:lvl7pPr marL="2971800" indent="-228600" algn="l" rtl="0" fontAlgn="base">
        <a:lnSpc>
          <a:spcPct val="150000"/>
        </a:lnSpc>
        <a:spcBef>
          <a:spcPct val="20000"/>
        </a:spcBef>
        <a:spcAft>
          <a:spcPct val="0"/>
        </a:spcAft>
        <a:buChar char="»"/>
        <a:defRPr sz="1200">
          <a:solidFill>
            <a:schemeClr val="folHlink"/>
          </a:solidFill>
          <a:latin typeface="+mn-lt"/>
        </a:defRPr>
      </a:lvl7pPr>
      <a:lvl8pPr marL="3429000" indent="-228600" algn="l" rtl="0" fontAlgn="base">
        <a:lnSpc>
          <a:spcPct val="150000"/>
        </a:lnSpc>
        <a:spcBef>
          <a:spcPct val="20000"/>
        </a:spcBef>
        <a:spcAft>
          <a:spcPct val="0"/>
        </a:spcAft>
        <a:buChar char="»"/>
        <a:defRPr sz="1200">
          <a:solidFill>
            <a:schemeClr val="folHlink"/>
          </a:solidFill>
          <a:latin typeface="+mn-lt"/>
        </a:defRPr>
      </a:lvl8pPr>
      <a:lvl9pPr marL="3886200" indent="-228600" algn="l" rtl="0" fontAlgn="base">
        <a:lnSpc>
          <a:spcPct val="150000"/>
        </a:lnSpc>
        <a:spcBef>
          <a:spcPct val="20000"/>
        </a:spcBef>
        <a:spcAft>
          <a:spcPct val="0"/>
        </a:spcAft>
        <a:buChar char="»"/>
        <a:defRPr sz="1200">
          <a:solidFill>
            <a:schemeClr val="folHlink"/>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de-DE" smtClean="0"/>
              <a:t>Titelstijl van model bewerken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de-DE" smtClean="0"/>
              <a:t>Klik om de tekststijl van het model te bewerken</a:t>
            </a:r>
          </a:p>
          <a:p>
            <a:pPr lvl="1"/>
            <a:r>
              <a:rPr lang="en-US" altLang="de-DE" smtClean="0"/>
              <a:t>Tweede niveau</a:t>
            </a:r>
          </a:p>
          <a:p>
            <a:pPr lvl="2"/>
            <a:r>
              <a:rPr lang="en-US" altLang="de-DE" smtClean="0"/>
              <a:t>Derde niveau</a:t>
            </a:r>
          </a:p>
          <a:p>
            <a:pPr lvl="3"/>
            <a:r>
              <a:rPr lang="en-US" altLang="de-DE" smtClean="0"/>
              <a:t>Vierde niveau</a:t>
            </a:r>
          </a:p>
          <a:p>
            <a:pPr lvl="4"/>
            <a:r>
              <a:rPr lang="en-US" altLang="de-DE"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400">
                <a:solidFill>
                  <a:srgbClr val="000000"/>
                </a:solidFill>
                <a:latin typeface="Arial" charset="0"/>
              </a:defRPr>
            </a:lvl1pPr>
          </a:lstStyle>
          <a:p>
            <a:pPr>
              <a:defRPr/>
            </a:pPr>
            <a:endParaRPr lang="en-US" altLang="de-DE"/>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a:solidFill>
                  <a:srgbClr val="000000"/>
                </a:solidFill>
                <a:latin typeface="Arial" charset="0"/>
              </a:defRPr>
            </a:lvl1pPr>
          </a:lstStyle>
          <a:p>
            <a:pPr>
              <a:defRPr/>
            </a:pPr>
            <a:endParaRPr lang="en-US" altLang="de-DE"/>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400">
                <a:solidFill>
                  <a:srgbClr val="000000"/>
                </a:solidFill>
                <a:latin typeface="Arial" charset="0"/>
              </a:defRPr>
            </a:lvl1pPr>
          </a:lstStyle>
          <a:p>
            <a:pPr>
              <a:defRPr/>
            </a:pPr>
            <a:fld id="{33648A4B-1B81-4263-B6F7-362F33CBB67E}" type="slidenum">
              <a:rPr lang="en-US" altLang="de-DE"/>
              <a:pPr>
                <a:defRPr/>
              </a:pPr>
              <a:t>‹#›</a:t>
            </a:fld>
            <a:endParaRPr lang="en-US" altLang="de-DE"/>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64" charset="-128"/>
        </a:defRPr>
      </a:lvl2pPr>
      <a:lvl3pPr algn="ctr" rtl="0" eaLnBrk="0" fontAlgn="base" hangingPunct="0">
        <a:spcBef>
          <a:spcPct val="0"/>
        </a:spcBef>
        <a:spcAft>
          <a:spcPct val="0"/>
        </a:spcAft>
        <a:defRPr sz="4400">
          <a:solidFill>
            <a:schemeClr val="tx2"/>
          </a:solidFill>
          <a:latin typeface="Arial" charset="0"/>
          <a:ea typeface="ＭＳ Ｐゴシック" pitchFamily="64" charset="-128"/>
        </a:defRPr>
      </a:lvl3pPr>
      <a:lvl4pPr algn="ctr" rtl="0" eaLnBrk="0" fontAlgn="base" hangingPunct="0">
        <a:spcBef>
          <a:spcPct val="0"/>
        </a:spcBef>
        <a:spcAft>
          <a:spcPct val="0"/>
        </a:spcAft>
        <a:defRPr sz="4400">
          <a:solidFill>
            <a:schemeClr val="tx2"/>
          </a:solidFill>
          <a:latin typeface="Arial" charset="0"/>
          <a:ea typeface="ＭＳ Ｐゴシック" pitchFamily="64" charset="-128"/>
        </a:defRPr>
      </a:lvl4pPr>
      <a:lvl5pPr algn="ctr" rtl="0" eaLnBrk="0" fontAlgn="base" hangingPunct="0">
        <a:spcBef>
          <a:spcPct val="0"/>
        </a:spcBef>
        <a:spcAft>
          <a:spcPct val="0"/>
        </a:spcAft>
        <a:defRPr sz="4400">
          <a:solidFill>
            <a:schemeClr val="tx2"/>
          </a:solidFill>
          <a:latin typeface="Arial" charset="0"/>
          <a:ea typeface="ＭＳ Ｐゴシック" pitchFamily="64" charset="-128"/>
        </a:defRPr>
      </a:lvl5pPr>
      <a:lvl6pPr marL="457200" algn="ctr" rtl="0" fontAlgn="base">
        <a:spcBef>
          <a:spcPct val="0"/>
        </a:spcBef>
        <a:spcAft>
          <a:spcPct val="0"/>
        </a:spcAft>
        <a:defRPr sz="4400">
          <a:solidFill>
            <a:schemeClr val="tx2"/>
          </a:solidFill>
          <a:latin typeface="Arial" charset="0"/>
          <a:ea typeface="ＭＳ Ｐゴシック" pitchFamily="64" charset="-128"/>
        </a:defRPr>
      </a:lvl6pPr>
      <a:lvl7pPr marL="914400" algn="ctr" rtl="0" fontAlgn="base">
        <a:spcBef>
          <a:spcPct val="0"/>
        </a:spcBef>
        <a:spcAft>
          <a:spcPct val="0"/>
        </a:spcAft>
        <a:defRPr sz="4400">
          <a:solidFill>
            <a:schemeClr val="tx2"/>
          </a:solidFill>
          <a:latin typeface="Arial" charset="0"/>
          <a:ea typeface="ＭＳ Ｐゴシック" pitchFamily="64" charset="-128"/>
        </a:defRPr>
      </a:lvl7pPr>
      <a:lvl8pPr marL="1371600" algn="ctr" rtl="0" fontAlgn="base">
        <a:spcBef>
          <a:spcPct val="0"/>
        </a:spcBef>
        <a:spcAft>
          <a:spcPct val="0"/>
        </a:spcAft>
        <a:defRPr sz="4400">
          <a:solidFill>
            <a:schemeClr val="tx2"/>
          </a:solidFill>
          <a:latin typeface="Arial" charset="0"/>
          <a:ea typeface="ＭＳ Ｐゴシック" pitchFamily="64" charset="-128"/>
        </a:defRPr>
      </a:lvl8pPr>
      <a:lvl9pPr marL="1828800" algn="ctr" rtl="0" fontAlgn="base">
        <a:spcBef>
          <a:spcPct val="0"/>
        </a:spcBef>
        <a:spcAft>
          <a:spcPct val="0"/>
        </a:spcAft>
        <a:defRPr sz="4400">
          <a:solidFill>
            <a:schemeClr val="tx2"/>
          </a:solidFill>
          <a:latin typeface="Arial" charset="0"/>
          <a:ea typeface="ＭＳ Ｐゴシック" pitchFamily="6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650" y="274638"/>
            <a:ext cx="79311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55650" y="1600200"/>
            <a:ext cx="79311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a:solidFill>
                  <a:schemeClr val="tx1"/>
                </a:solidFill>
                <a:latin typeface="Arial"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1"/>
                </a:solidFill>
                <a:latin typeface="Arial" charset="0"/>
                <a:ea typeface="+mn-ea"/>
                <a:cs typeface="+mn-cs"/>
              </a:defRPr>
            </a:lvl1pPr>
          </a:lstStyle>
          <a:p>
            <a:pPr algn="ct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1"/>
                </a:solidFill>
              </a:defRPr>
            </a:lvl1pPr>
          </a:lstStyle>
          <a:p>
            <a:fld id="{70F77A62-F093-4128-A29E-CC502084E598}" type="slidenum">
              <a:rPr lang="en-US">
                <a:solidFill>
                  <a:srgbClr val="000000"/>
                </a:solidFill>
                <a:latin typeface="Arial" pitchFamily="34" charset="0"/>
              </a:rPr>
              <a:pPr/>
              <a:t>‹#›</a:t>
            </a:fld>
            <a:endParaRPr lang="en-US">
              <a:solidFill>
                <a:srgbClr val="000000"/>
              </a:solidFill>
              <a:latin typeface="Arial" pitchFamily="34" charset="0"/>
            </a:endParaRP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jpe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685800" y="533400"/>
            <a:ext cx="6012352" cy="830997"/>
          </a:xfrm>
          <a:prstGeom prst="rect">
            <a:avLst/>
          </a:prstGeom>
          <a:noFill/>
          <a:ln w="9525">
            <a:noFill/>
            <a:miter lim="800000"/>
            <a:headEnd/>
            <a:tailEnd/>
          </a:ln>
        </p:spPr>
        <p:txBody>
          <a:bodyPr wrap="none">
            <a:spAutoFit/>
          </a:bodyPr>
          <a:lstStyle/>
          <a:p>
            <a:pPr eaLnBrk="0" hangingPunct="0">
              <a:lnSpc>
                <a:spcPct val="100000"/>
              </a:lnSpc>
              <a:spcBef>
                <a:spcPct val="0"/>
              </a:spcBef>
            </a:pPr>
            <a:r>
              <a:rPr lang="ja-JP" altLang="en-US" sz="2800" b="1" dirty="0" smtClean="0">
                <a:solidFill>
                  <a:srgbClr val="09087A"/>
                </a:solidFill>
              </a:rPr>
              <a:t>フローニンゲン 大学</a:t>
            </a:r>
            <a:r>
              <a:rPr lang="ja-JP" altLang="en-US" sz="2800" b="1" dirty="0" smtClean="0">
                <a:solidFill>
                  <a:srgbClr val="09087A"/>
                </a:solidFill>
              </a:rPr>
              <a:t>メディカルセンター</a:t>
            </a:r>
            <a:endParaRPr lang="en-US" altLang="de-DE" sz="2800" b="1" dirty="0">
              <a:solidFill>
                <a:srgbClr val="09087A"/>
              </a:solidFill>
            </a:endParaRPr>
          </a:p>
          <a:p>
            <a:pPr eaLnBrk="0" hangingPunct="0">
              <a:lnSpc>
                <a:spcPct val="100000"/>
              </a:lnSpc>
              <a:spcBef>
                <a:spcPct val="0"/>
              </a:spcBef>
            </a:pPr>
            <a:r>
              <a:rPr lang="ja-JP" altLang="en-US" dirty="0" smtClean="0">
                <a:solidFill>
                  <a:srgbClr val="09087A"/>
                </a:solidFill>
              </a:rPr>
              <a:t>ケア、教育、研究におけるヘルシーエイジング</a:t>
            </a:r>
            <a:endParaRPr lang="en-US" altLang="de-DE" sz="2000" dirty="0">
              <a:solidFill>
                <a:srgbClr val="09087A"/>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vaal 25"/>
          <p:cNvSpPr>
            <a:spLocks noChangeArrowheads="1"/>
          </p:cNvSpPr>
          <p:nvPr/>
        </p:nvSpPr>
        <p:spPr bwMode="auto">
          <a:xfrm>
            <a:off x="539775" y="1772816"/>
            <a:ext cx="2232025" cy="4032250"/>
          </a:xfrm>
          <a:prstGeom prst="ellipse">
            <a:avLst/>
          </a:prstGeom>
          <a:noFill/>
          <a:ln w="31750" algn="ctr">
            <a:solidFill>
              <a:srgbClr val="FF6600"/>
            </a:solidFill>
            <a:round/>
            <a:headEnd/>
            <a:tailEnd/>
          </a:ln>
        </p:spPr>
        <p:txBody>
          <a:bodyPr/>
          <a:lstStyle/>
          <a:p>
            <a:pPr marL="342900" indent="-342900"/>
            <a:endParaRPr lang="nl-NL" altLang="nl-NL"/>
          </a:p>
        </p:txBody>
      </p:sp>
      <p:sp>
        <p:nvSpPr>
          <p:cNvPr id="10243" name="Titel 1"/>
          <p:cNvSpPr>
            <a:spLocks noGrp="1"/>
          </p:cNvSpPr>
          <p:nvPr>
            <p:ph type="title"/>
          </p:nvPr>
        </p:nvSpPr>
        <p:spPr/>
        <p:txBody>
          <a:bodyPr/>
          <a:lstStyle/>
          <a:p>
            <a:pPr algn="l"/>
            <a:r>
              <a:rPr lang="ja-JP" altLang="en-US" sz="2400" b="1" dirty="0" smtClean="0">
                <a:solidFill>
                  <a:srgbClr val="FF6600"/>
                </a:solidFill>
              </a:rPr>
              <a:t>ライフスタイルと慢性疾患</a:t>
            </a:r>
            <a:endParaRPr lang="nl-NL" altLang="nl-NL" sz="2400" b="1" dirty="0" smtClean="0">
              <a:solidFill>
                <a:srgbClr val="FF6600"/>
              </a:solidFill>
            </a:endParaRPr>
          </a:p>
        </p:txBody>
      </p:sp>
      <p:sp>
        <p:nvSpPr>
          <p:cNvPr id="10246" name="Tekstvak 5"/>
          <p:cNvSpPr txBox="1">
            <a:spLocks noChangeArrowheads="1"/>
          </p:cNvSpPr>
          <p:nvPr/>
        </p:nvSpPr>
        <p:spPr bwMode="auto">
          <a:xfrm>
            <a:off x="827088" y="2276475"/>
            <a:ext cx="1512887" cy="313932"/>
          </a:xfrm>
          <a:prstGeom prst="rect">
            <a:avLst/>
          </a:prstGeom>
          <a:noFill/>
          <a:ln w="9525">
            <a:noFill/>
            <a:miter lim="800000"/>
            <a:headEnd/>
            <a:tailEnd/>
          </a:ln>
        </p:spPr>
        <p:txBody>
          <a:bodyPr>
            <a:spAutoFit/>
          </a:bodyPr>
          <a:lstStyle/>
          <a:p>
            <a:r>
              <a:rPr lang="ja-JP" altLang="en-US" dirty="0" smtClean="0">
                <a:solidFill>
                  <a:schemeClr val="tx1"/>
                </a:solidFill>
              </a:rPr>
              <a:t>喫煙</a:t>
            </a:r>
            <a:endParaRPr lang="nl-NL" altLang="nl-NL" dirty="0">
              <a:solidFill>
                <a:schemeClr val="tx1"/>
              </a:solidFill>
            </a:endParaRPr>
          </a:p>
        </p:txBody>
      </p:sp>
      <p:sp>
        <p:nvSpPr>
          <p:cNvPr id="10247" name="Tekstvak 6"/>
          <p:cNvSpPr txBox="1">
            <a:spLocks noChangeArrowheads="1"/>
          </p:cNvSpPr>
          <p:nvPr/>
        </p:nvSpPr>
        <p:spPr bwMode="auto">
          <a:xfrm>
            <a:off x="755650" y="2781300"/>
            <a:ext cx="1152525" cy="313932"/>
          </a:xfrm>
          <a:prstGeom prst="rect">
            <a:avLst/>
          </a:prstGeom>
          <a:noFill/>
          <a:ln w="9525">
            <a:noFill/>
            <a:miter lim="800000"/>
            <a:headEnd/>
            <a:tailEnd/>
          </a:ln>
        </p:spPr>
        <p:txBody>
          <a:bodyPr>
            <a:spAutoFit/>
          </a:bodyPr>
          <a:lstStyle/>
          <a:p>
            <a:r>
              <a:rPr lang="ja-JP" altLang="en-US" dirty="0" smtClean="0">
                <a:solidFill>
                  <a:schemeClr val="tx1"/>
                </a:solidFill>
              </a:rPr>
              <a:t>飲酒</a:t>
            </a:r>
            <a:endParaRPr lang="nl-NL" altLang="nl-NL" dirty="0">
              <a:solidFill>
                <a:schemeClr val="tx1"/>
              </a:solidFill>
            </a:endParaRPr>
          </a:p>
        </p:txBody>
      </p:sp>
      <p:sp>
        <p:nvSpPr>
          <p:cNvPr id="10248" name="Tekstvak 7"/>
          <p:cNvSpPr txBox="1">
            <a:spLocks noChangeArrowheads="1"/>
          </p:cNvSpPr>
          <p:nvPr/>
        </p:nvSpPr>
        <p:spPr bwMode="auto">
          <a:xfrm>
            <a:off x="755650" y="3357563"/>
            <a:ext cx="1512888" cy="314325"/>
          </a:xfrm>
          <a:prstGeom prst="rect">
            <a:avLst/>
          </a:prstGeom>
          <a:noFill/>
          <a:ln w="9525">
            <a:noFill/>
            <a:miter lim="800000"/>
            <a:headEnd/>
            <a:tailEnd/>
          </a:ln>
        </p:spPr>
        <p:txBody>
          <a:bodyPr>
            <a:spAutoFit/>
          </a:bodyPr>
          <a:lstStyle/>
          <a:p>
            <a:r>
              <a:rPr lang="ja-JP" altLang="en-US" dirty="0" smtClean="0">
                <a:solidFill>
                  <a:schemeClr val="tx1"/>
                </a:solidFill>
              </a:rPr>
              <a:t>栄養</a:t>
            </a:r>
            <a:endParaRPr lang="nl-NL" altLang="nl-NL" dirty="0">
              <a:solidFill>
                <a:schemeClr val="tx1"/>
              </a:solidFill>
            </a:endParaRPr>
          </a:p>
        </p:txBody>
      </p:sp>
      <p:sp>
        <p:nvSpPr>
          <p:cNvPr id="10249" name="Tekstvak 8"/>
          <p:cNvSpPr txBox="1">
            <a:spLocks noChangeArrowheads="1"/>
          </p:cNvSpPr>
          <p:nvPr/>
        </p:nvSpPr>
        <p:spPr bwMode="auto">
          <a:xfrm>
            <a:off x="755650" y="3860800"/>
            <a:ext cx="2160588" cy="313932"/>
          </a:xfrm>
          <a:prstGeom prst="rect">
            <a:avLst/>
          </a:prstGeom>
          <a:noFill/>
          <a:ln w="9525">
            <a:noFill/>
            <a:miter lim="800000"/>
            <a:headEnd/>
            <a:tailEnd/>
          </a:ln>
        </p:spPr>
        <p:txBody>
          <a:bodyPr>
            <a:spAutoFit/>
          </a:bodyPr>
          <a:lstStyle/>
          <a:p>
            <a:r>
              <a:rPr lang="ja-JP" altLang="en-US" dirty="0" smtClean="0">
                <a:solidFill>
                  <a:schemeClr val="tx1"/>
                </a:solidFill>
              </a:rPr>
              <a:t>身体活動</a:t>
            </a:r>
            <a:endParaRPr lang="nl-NL" altLang="nl-NL" dirty="0">
              <a:solidFill>
                <a:schemeClr val="tx1"/>
              </a:solidFill>
            </a:endParaRPr>
          </a:p>
        </p:txBody>
      </p:sp>
      <p:sp>
        <p:nvSpPr>
          <p:cNvPr id="10250" name="Tekstvak 9"/>
          <p:cNvSpPr txBox="1">
            <a:spLocks noChangeArrowheads="1"/>
          </p:cNvSpPr>
          <p:nvPr/>
        </p:nvSpPr>
        <p:spPr bwMode="auto">
          <a:xfrm>
            <a:off x="3419475" y="2349500"/>
            <a:ext cx="1944688" cy="313932"/>
          </a:xfrm>
          <a:prstGeom prst="rect">
            <a:avLst/>
          </a:prstGeom>
          <a:noFill/>
          <a:ln w="9525">
            <a:noFill/>
            <a:miter lim="800000"/>
            <a:headEnd/>
            <a:tailEnd/>
          </a:ln>
        </p:spPr>
        <p:txBody>
          <a:bodyPr>
            <a:spAutoFit/>
          </a:bodyPr>
          <a:lstStyle/>
          <a:p>
            <a:r>
              <a:rPr lang="ja-JP" altLang="en-US" dirty="0" smtClean="0">
                <a:solidFill>
                  <a:schemeClr val="tx1"/>
                </a:solidFill>
              </a:rPr>
              <a:t>糖尿病</a:t>
            </a:r>
            <a:endParaRPr lang="nl-NL" altLang="nl-NL" dirty="0">
              <a:solidFill>
                <a:schemeClr val="tx1"/>
              </a:solidFill>
            </a:endParaRPr>
          </a:p>
        </p:txBody>
      </p:sp>
      <p:sp>
        <p:nvSpPr>
          <p:cNvPr id="10251" name="Tekstvak 10"/>
          <p:cNvSpPr txBox="1">
            <a:spLocks noChangeArrowheads="1"/>
          </p:cNvSpPr>
          <p:nvPr/>
        </p:nvSpPr>
        <p:spPr bwMode="auto">
          <a:xfrm>
            <a:off x="3419475" y="3429000"/>
            <a:ext cx="1944688" cy="313932"/>
          </a:xfrm>
          <a:prstGeom prst="rect">
            <a:avLst/>
          </a:prstGeom>
          <a:noFill/>
          <a:ln w="9525">
            <a:noFill/>
            <a:miter lim="800000"/>
            <a:headEnd/>
            <a:tailEnd/>
          </a:ln>
        </p:spPr>
        <p:txBody>
          <a:bodyPr>
            <a:spAutoFit/>
          </a:bodyPr>
          <a:lstStyle/>
          <a:p>
            <a:r>
              <a:rPr lang="ja-JP" altLang="en-US" dirty="0">
                <a:solidFill>
                  <a:schemeClr val="tx1"/>
                </a:solidFill>
              </a:rPr>
              <a:t>体重</a:t>
            </a:r>
            <a:r>
              <a:rPr lang="ja-JP" altLang="en-US" dirty="0" smtClean="0">
                <a:solidFill>
                  <a:schemeClr val="tx1"/>
                </a:solidFill>
              </a:rPr>
              <a:t>過剰</a:t>
            </a:r>
            <a:endParaRPr lang="nl-NL" altLang="nl-NL" dirty="0">
              <a:solidFill>
                <a:schemeClr val="tx1"/>
              </a:solidFill>
            </a:endParaRPr>
          </a:p>
        </p:txBody>
      </p:sp>
      <p:sp>
        <p:nvSpPr>
          <p:cNvPr id="10252" name="Tekstvak 11"/>
          <p:cNvSpPr txBox="1">
            <a:spLocks noChangeArrowheads="1"/>
          </p:cNvSpPr>
          <p:nvPr/>
        </p:nvSpPr>
        <p:spPr bwMode="auto">
          <a:xfrm>
            <a:off x="3419475" y="4508500"/>
            <a:ext cx="1728788" cy="313932"/>
          </a:xfrm>
          <a:prstGeom prst="rect">
            <a:avLst/>
          </a:prstGeom>
          <a:noFill/>
          <a:ln w="9525">
            <a:noFill/>
            <a:miter lim="800000"/>
            <a:headEnd/>
            <a:tailEnd/>
          </a:ln>
        </p:spPr>
        <p:txBody>
          <a:bodyPr>
            <a:spAutoFit/>
          </a:bodyPr>
          <a:lstStyle/>
          <a:p>
            <a:r>
              <a:rPr lang="ja-JP" altLang="en-US" dirty="0" smtClean="0">
                <a:solidFill>
                  <a:schemeClr val="tx1"/>
                </a:solidFill>
              </a:rPr>
              <a:t>高血圧</a:t>
            </a:r>
            <a:endParaRPr lang="nl-NL" altLang="nl-NL" dirty="0">
              <a:solidFill>
                <a:schemeClr val="tx1"/>
              </a:solidFill>
            </a:endParaRPr>
          </a:p>
        </p:txBody>
      </p:sp>
      <p:sp>
        <p:nvSpPr>
          <p:cNvPr id="10253" name="Tekstvak 13"/>
          <p:cNvSpPr txBox="1">
            <a:spLocks noChangeArrowheads="1"/>
          </p:cNvSpPr>
          <p:nvPr/>
        </p:nvSpPr>
        <p:spPr bwMode="auto">
          <a:xfrm>
            <a:off x="6363424" y="2079206"/>
            <a:ext cx="1215302" cy="313932"/>
          </a:xfrm>
          <a:prstGeom prst="rect">
            <a:avLst/>
          </a:prstGeom>
          <a:noFill/>
          <a:ln w="9525">
            <a:noFill/>
            <a:miter lim="800000"/>
            <a:headEnd/>
            <a:tailEnd/>
          </a:ln>
        </p:spPr>
        <p:txBody>
          <a:bodyPr wrap="square">
            <a:spAutoFit/>
          </a:bodyPr>
          <a:lstStyle/>
          <a:p>
            <a:r>
              <a:rPr lang="en-US" altLang="ja-JP" dirty="0" smtClean="0">
                <a:solidFill>
                  <a:schemeClr val="tx1"/>
                </a:solidFill>
              </a:rPr>
              <a:t>CVD</a:t>
            </a:r>
            <a:endParaRPr lang="nl-NL" altLang="nl-NL" dirty="0">
              <a:solidFill>
                <a:schemeClr val="tx1"/>
              </a:solidFill>
            </a:endParaRPr>
          </a:p>
        </p:txBody>
      </p:sp>
      <p:sp>
        <p:nvSpPr>
          <p:cNvPr id="10254" name="Tekstvak 14"/>
          <p:cNvSpPr txBox="1">
            <a:spLocks noChangeArrowheads="1"/>
          </p:cNvSpPr>
          <p:nvPr/>
        </p:nvSpPr>
        <p:spPr bwMode="auto">
          <a:xfrm>
            <a:off x="6300788" y="3716338"/>
            <a:ext cx="2843212" cy="314325"/>
          </a:xfrm>
          <a:prstGeom prst="rect">
            <a:avLst/>
          </a:prstGeom>
          <a:noFill/>
          <a:ln w="9525">
            <a:noFill/>
            <a:miter lim="800000"/>
            <a:headEnd/>
            <a:tailEnd/>
          </a:ln>
        </p:spPr>
        <p:txBody>
          <a:bodyPr>
            <a:spAutoFit/>
          </a:bodyPr>
          <a:lstStyle/>
          <a:p>
            <a:r>
              <a:rPr lang="ja-JP" altLang="en-US" dirty="0" smtClean="0">
                <a:solidFill>
                  <a:schemeClr val="tx1"/>
                </a:solidFill>
              </a:rPr>
              <a:t>肝疾患</a:t>
            </a:r>
            <a:endParaRPr lang="nl-NL" altLang="nl-NL" dirty="0">
              <a:solidFill>
                <a:schemeClr val="tx1"/>
              </a:solidFill>
            </a:endParaRPr>
          </a:p>
        </p:txBody>
      </p:sp>
      <p:sp>
        <p:nvSpPr>
          <p:cNvPr id="10255" name="Tekstvak 15"/>
          <p:cNvSpPr txBox="1">
            <a:spLocks noChangeArrowheads="1"/>
          </p:cNvSpPr>
          <p:nvPr/>
        </p:nvSpPr>
        <p:spPr bwMode="auto">
          <a:xfrm>
            <a:off x="6300788" y="2924175"/>
            <a:ext cx="2159000" cy="314325"/>
          </a:xfrm>
          <a:prstGeom prst="rect">
            <a:avLst/>
          </a:prstGeom>
          <a:noFill/>
          <a:ln w="9525">
            <a:noFill/>
            <a:miter lim="800000"/>
            <a:headEnd/>
            <a:tailEnd/>
          </a:ln>
        </p:spPr>
        <p:txBody>
          <a:bodyPr>
            <a:spAutoFit/>
          </a:bodyPr>
          <a:lstStyle/>
          <a:p>
            <a:r>
              <a:rPr lang="ja-JP" altLang="en-US" dirty="0" smtClean="0">
                <a:solidFill>
                  <a:schemeClr val="tx1"/>
                </a:solidFill>
              </a:rPr>
              <a:t>腎疾患</a:t>
            </a:r>
            <a:endParaRPr lang="nl-NL" altLang="nl-NL" dirty="0">
              <a:solidFill>
                <a:schemeClr val="tx1"/>
              </a:solidFill>
            </a:endParaRPr>
          </a:p>
        </p:txBody>
      </p:sp>
      <p:sp>
        <p:nvSpPr>
          <p:cNvPr id="10256" name="Tekstvak 16"/>
          <p:cNvSpPr txBox="1">
            <a:spLocks noChangeArrowheads="1"/>
          </p:cNvSpPr>
          <p:nvPr/>
        </p:nvSpPr>
        <p:spPr bwMode="auto">
          <a:xfrm>
            <a:off x="6363424" y="4508500"/>
            <a:ext cx="2087563" cy="313932"/>
          </a:xfrm>
          <a:prstGeom prst="rect">
            <a:avLst/>
          </a:prstGeom>
          <a:noFill/>
          <a:ln w="9525">
            <a:noFill/>
            <a:miter lim="800000"/>
            <a:headEnd/>
            <a:tailEnd/>
          </a:ln>
        </p:spPr>
        <p:txBody>
          <a:bodyPr>
            <a:spAutoFit/>
          </a:bodyPr>
          <a:lstStyle/>
          <a:p>
            <a:r>
              <a:rPr lang="ja-JP" altLang="en-US" dirty="0" smtClean="0">
                <a:solidFill>
                  <a:schemeClr val="tx1"/>
                </a:solidFill>
              </a:rPr>
              <a:t>肺疾患</a:t>
            </a:r>
            <a:r>
              <a:rPr lang="nl-NL" altLang="nl-NL" dirty="0" smtClean="0">
                <a:solidFill>
                  <a:schemeClr val="tx1"/>
                </a:solidFill>
              </a:rPr>
              <a:t> </a:t>
            </a:r>
            <a:endParaRPr lang="nl-NL" altLang="nl-NL" dirty="0">
              <a:solidFill>
                <a:schemeClr val="tx1"/>
              </a:solidFill>
            </a:endParaRPr>
          </a:p>
        </p:txBody>
      </p:sp>
      <p:sp>
        <p:nvSpPr>
          <p:cNvPr id="10257" name="Tekstvak 17"/>
          <p:cNvSpPr txBox="1">
            <a:spLocks noChangeArrowheads="1"/>
          </p:cNvSpPr>
          <p:nvPr/>
        </p:nvSpPr>
        <p:spPr bwMode="auto">
          <a:xfrm>
            <a:off x="6372225" y="5373688"/>
            <a:ext cx="1584325" cy="312737"/>
          </a:xfrm>
          <a:prstGeom prst="rect">
            <a:avLst/>
          </a:prstGeom>
          <a:noFill/>
          <a:ln w="9525">
            <a:noFill/>
            <a:miter lim="800000"/>
            <a:headEnd/>
            <a:tailEnd/>
          </a:ln>
        </p:spPr>
        <p:txBody>
          <a:bodyPr>
            <a:spAutoFit/>
          </a:bodyPr>
          <a:lstStyle/>
          <a:p>
            <a:r>
              <a:rPr lang="nl-NL" altLang="nl-NL"/>
              <a:t>Kanker </a:t>
            </a:r>
          </a:p>
        </p:txBody>
      </p:sp>
      <p:sp>
        <p:nvSpPr>
          <p:cNvPr id="10258" name="PIJL-RECHTS 18"/>
          <p:cNvSpPr>
            <a:spLocks noChangeArrowheads="1"/>
          </p:cNvSpPr>
          <p:nvPr/>
        </p:nvSpPr>
        <p:spPr bwMode="auto">
          <a:xfrm>
            <a:off x="2339975" y="3284538"/>
            <a:ext cx="863600" cy="1081087"/>
          </a:xfrm>
          <a:prstGeom prst="rightArrow">
            <a:avLst>
              <a:gd name="adj1" fmla="val 50000"/>
              <a:gd name="adj2" fmla="val 50000"/>
            </a:avLst>
          </a:prstGeom>
          <a:noFill/>
          <a:ln w="9525" algn="ctr">
            <a:noFill/>
            <a:round/>
            <a:headEnd/>
            <a:tailEnd/>
          </a:ln>
        </p:spPr>
        <p:txBody>
          <a:bodyPr/>
          <a:lstStyle/>
          <a:p>
            <a:pPr marL="342900" indent="-342900"/>
            <a:endParaRPr lang="nl-NL" altLang="nl-NL"/>
          </a:p>
        </p:txBody>
      </p:sp>
      <p:sp>
        <p:nvSpPr>
          <p:cNvPr id="20" name="Tekstvak 19"/>
          <p:cNvSpPr txBox="1"/>
          <p:nvPr/>
        </p:nvSpPr>
        <p:spPr>
          <a:xfrm>
            <a:off x="6210363" y="5274840"/>
            <a:ext cx="2736725" cy="590931"/>
          </a:xfrm>
          <a:prstGeom prst="rect">
            <a:avLst/>
          </a:prstGeom>
          <a:solidFill>
            <a:srgbClr val="FF7D00"/>
          </a:solidFill>
          <a:ln>
            <a:solidFill>
              <a:schemeClr val="accent1"/>
            </a:solidFill>
          </a:ln>
        </p:spPr>
        <p:txBody>
          <a:bodyPr wrap="square">
            <a:spAutoFit/>
          </a:bodyPr>
          <a:lstStyle/>
          <a:p>
            <a:pPr>
              <a:defRPr/>
            </a:pPr>
            <a:r>
              <a:rPr lang="ja-JP" altLang="en-US" dirty="0">
                <a:solidFill>
                  <a:schemeClr val="bg1"/>
                </a:solidFill>
              </a:rPr>
              <a:t>三次</a:t>
            </a:r>
            <a:r>
              <a:rPr lang="ja-JP" altLang="en-US" dirty="0" smtClean="0">
                <a:solidFill>
                  <a:schemeClr val="bg1"/>
                </a:solidFill>
              </a:rPr>
              <a:t>予防</a:t>
            </a:r>
            <a:r>
              <a:rPr lang="nl-NL" dirty="0" smtClean="0">
                <a:solidFill>
                  <a:schemeClr val="bg1"/>
                </a:solidFill>
              </a:rPr>
              <a:t>:</a:t>
            </a:r>
            <a:endParaRPr lang="nl-NL" dirty="0">
              <a:solidFill>
                <a:schemeClr val="bg1"/>
              </a:solidFill>
            </a:endParaRPr>
          </a:p>
          <a:p>
            <a:pPr>
              <a:defRPr/>
            </a:pPr>
            <a:r>
              <a:rPr lang="ja-JP" altLang="en-US" dirty="0" smtClean="0">
                <a:solidFill>
                  <a:schemeClr val="bg1"/>
                </a:solidFill>
              </a:rPr>
              <a:t>機能的</a:t>
            </a:r>
            <a:r>
              <a:rPr lang="ja-JP" altLang="en-US" dirty="0" smtClean="0">
                <a:solidFill>
                  <a:schemeClr val="bg1"/>
                </a:solidFill>
              </a:rPr>
              <a:t>能力を</a:t>
            </a:r>
            <a:r>
              <a:rPr lang="ja-JP" altLang="en-US" dirty="0" err="1" smtClean="0">
                <a:solidFill>
                  <a:schemeClr val="bg1"/>
                </a:solidFill>
              </a:rPr>
              <a:t>の維</a:t>
            </a:r>
            <a:r>
              <a:rPr lang="ja-JP" altLang="en-US" dirty="0" smtClean="0">
                <a:solidFill>
                  <a:schemeClr val="bg1"/>
                </a:solidFill>
              </a:rPr>
              <a:t>持する</a:t>
            </a:r>
            <a:endParaRPr lang="nl-NL" dirty="0">
              <a:solidFill>
                <a:schemeClr val="bg1"/>
              </a:solidFill>
            </a:endParaRPr>
          </a:p>
        </p:txBody>
      </p:sp>
      <p:sp>
        <p:nvSpPr>
          <p:cNvPr id="24" name="Tekstvak 23"/>
          <p:cNvSpPr txBox="1"/>
          <p:nvPr/>
        </p:nvSpPr>
        <p:spPr>
          <a:xfrm>
            <a:off x="3059113" y="5274840"/>
            <a:ext cx="2952750" cy="590931"/>
          </a:xfrm>
          <a:prstGeom prst="rect">
            <a:avLst/>
          </a:prstGeom>
          <a:solidFill>
            <a:srgbClr val="FF7D00"/>
          </a:solidFill>
          <a:ln>
            <a:solidFill>
              <a:schemeClr val="accent1"/>
            </a:solidFill>
          </a:ln>
        </p:spPr>
        <p:txBody>
          <a:bodyPr>
            <a:spAutoFit/>
          </a:bodyPr>
          <a:lstStyle/>
          <a:p>
            <a:pPr>
              <a:defRPr/>
            </a:pPr>
            <a:r>
              <a:rPr lang="ja-JP" altLang="en-US" dirty="0" smtClean="0">
                <a:solidFill>
                  <a:schemeClr val="bg1"/>
                </a:solidFill>
              </a:rPr>
              <a:t>二次予防</a:t>
            </a:r>
            <a:r>
              <a:rPr lang="nl-NL" dirty="0" smtClean="0">
                <a:solidFill>
                  <a:schemeClr val="bg1"/>
                </a:solidFill>
              </a:rPr>
              <a:t>:</a:t>
            </a:r>
            <a:endParaRPr lang="nl-NL" dirty="0">
              <a:solidFill>
                <a:schemeClr val="bg1"/>
              </a:solidFill>
            </a:endParaRPr>
          </a:p>
          <a:p>
            <a:pPr>
              <a:defRPr/>
            </a:pPr>
            <a:r>
              <a:rPr lang="ja-JP" altLang="en-US" dirty="0" smtClean="0">
                <a:solidFill>
                  <a:schemeClr val="bg1"/>
                </a:solidFill>
              </a:rPr>
              <a:t>進行を防止する</a:t>
            </a:r>
            <a:endParaRPr lang="nl-NL" dirty="0">
              <a:solidFill>
                <a:schemeClr val="bg1"/>
              </a:solidFill>
            </a:endParaRPr>
          </a:p>
        </p:txBody>
      </p:sp>
      <p:sp>
        <p:nvSpPr>
          <p:cNvPr id="25" name="Tekstvak 24"/>
          <p:cNvSpPr txBox="1"/>
          <p:nvPr/>
        </p:nvSpPr>
        <p:spPr>
          <a:xfrm>
            <a:off x="395288" y="5274840"/>
            <a:ext cx="2447925" cy="590931"/>
          </a:xfrm>
          <a:prstGeom prst="rect">
            <a:avLst/>
          </a:prstGeom>
          <a:solidFill>
            <a:srgbClr val="FF7D00"/>
          </a:solidFill>
          <a:ln>
            <a:solidFill>
              <a:schemeClr val="accent1"/>
            </a:solidFill>
          </a:ln>
        </p:spPr>
        <p:txBody>
          <a:bodyPr>
            <a:spAutoFit/>
          </a:bodyPr>
          <a:lstStyle/>
          <a:p>
            <a:pPr>
              <a:defRPr/>
            </a:pPr>
            <a:r>
              <a:rPr lang="ja-JP" altLang="en-US" dirty="0" smtClean="0">
                <a:solidFill>
                  <a:schemeClr val="bg1"/>
                </a:solidFill>
              </a:rPr>
              <a:t>一次予防</a:t>
            </a:r>
            <a:endParaRPr lang="nl-NL" dirty="0">
              <a:solidFill>
                <a:schemeClr val="bg1"/>
              </a:solidFill>
            </a:endParaRPr>
          </a:p>
          <a:p>
            <a:pPr>
              <a:defRPr/>
            </a:pPr>
            <a:r>
              <a:rPr lang="ja-JP" altLang="en-US" dirty="0" smtClean="0">
                <a:solidFill>
                  <a:schemeClr val="bg1"/>
                </a:solidFill>
              </a:rPr>
              <a:t>疾患を予防する</a:t>
            </a:r>
            <a:endParaRPr lang="nl-NL" dirty="0">
              <a:solidFill>
                <a:schemeClr val="bg1"/>
              </a:solidFill>
            </a:endParaRPr>
          </a:p>
        </p:txBody>
      </p:sp>
      <p:pic>
        <p:nvPicPr>
          <p:cNvPr id="10264" name="Picture 25"/>
          <p:cNvPicPr>
            <a:picLocks noChangeAspect="1"/>
          </p:cNvPicPr>
          <p:nvPr/>
        </p:nvPicPr>
        <p:blipFill>
          <a:blip r:embed="rId2" cstate="print"/>
          <a:srcRect/>
          <a:stretch>
            <a:fillRect/>
          </a:stretch>
        </p:blipFill>
        <p:spPr bwMode="auto">
          <a:xfrm>
            <a:off x="7578725" y="836613"/>
            <a:ext cx="1187450" cy="903287"/>
          </a:xfrm>
          <a:prstGeom prst="rect">
            <a:avLst/>
          </a:prstGeom>
          <a:noFill/>
          <a:ln w="9525">
            <a:noFill/>
            <a:miter lim="800000"/>
            <a:headEnd/>
            <a:tailEnd/>
          </a:ln>
        </p:spPr>
      </p:pic>
      <p:sp>
        <p:nvSpPr>
          <p:cNvPr id="10265" name="TextBox 1"/>
          <p:cNvSpPr txBox="1">
            <a:spLocks noChangeArrowheads="1"/>
          </p:cNvSpPr>
          <p:nvPr/>
        </p:nvSpPr>
        <p:spPr bwMode="auto">
          <a:xfrm>
            <a:off x="395288" y="6067003"/>
            <a:ext cx="2447925" cy="313932"/>
          </a:xfrm>
          <a:prstGeom prst="rect">
            <a:avLst/>
          </a:prstGeom>
          <a:solidFill>
            <a:srgbClr val="FFC000"/>
          </a:solidFill>
          <a:ln w="9525">
            <a:noFill/>
            <a:miter lim="800000"/>
            <a:headEnd/>
            <a:tailEnd/>
          </a:ln>
        </p:spPr>
        <p:txBody>
          <a:bodyPr>
            <a:spAutoFit/>
          </a:bodyPr>
          <a:lstStyle/>
          <a:p>
            <a:r>
              <a:rPr lang="ja-JP" altLang="en-US" dirty="0" smtClean="0">
                <a:solidFill>
                  <a:schemeClr val="tx1"/>
                </a:solidFill>
              </a:rPr>
              <a:t>公衆衛生</a:t>
            </a:r>
            <a:r>
              <a:rPr lang="en-US" altLang="nl-NL" dirty="0" smtClean="0">
                <a:solidFill>
                  <a:schemeClr val="tx1"/>
                </a:solidFill>
              </a:rPr>
              <a:t> </a:t>
            </a:r>
            <a:endParaRPr lang="nl-NL" altLang="nl-NL" dirty="0">
              <a:solidFill>
                <a:schemeClr val="tx1"/>
              </a:solidFill>
            </a:endParaRPr>
          </a:p>
        </p:txBody>
      </p:sp>
      <p:sp>
        <p:nvSpPr>
          <p:cNvPr id="10266" name="TextBox 2"/>
          <p:cNvSpPr txBox="1">
            <a:spLocks noChangeArrowheads="1"/>
          </p:cNvSpPr>
          <p:nvPr/>
        </p:nvSpPr>
        <p:spPr bwMode="auto">
          <a:xfrm>
            <a:off x="3059113" y="6067003"/>
            <a:ext cx="2881312" cy="590931"/>
          </a:xfrm>
          <a:prstGeom prst="rect">
            <a:avLst/>
          </a:prstGeom>
          <a:solidFill>
            <a:srgbClr val="FFC000"/>
          </a:solidFill>
          <a:ln w="9525">
            <a:noFill/>
            <a:miter lim="800000"/>
            <a:headEnd/>
            <a:tailEnd/>
          </a:ln>
        </p:spPr>
        <p:txBody>
          <a:bodyPr>
            <a:spAutoFit/>
          </a:bodyPr>
          <a:lstStyle/>
          <a:p>
            <a:r>
              <a:rPr lang="ja-JP" altLang="en-US" dirty="0" smtClean="0">
                <a:solidFill>
                  <a:schemeClr val="tx1"/>
                </a:solidFill>
              </a:rPr>
              <a:t>ファーストライン</a:t>
            </a:r>
            <a:endParaRPr lang="en-US" altLang="ja-JP" dirty="0" smtClean="0">
              <a:solidFill>
                <a:schemeClr val="tx1"/>
              </a:solidFill>
            </a:endParaRPr>
          </a:p>
          <a:p>
            <a:r>
              <a:rPr lang="ja-JP" altLang="en-US" dirty="0" smtClean="0">
                <a:solidFill>
                  <a:schemeClr val="tx1"/>
                </a:solidFill>
              </a:rPr>
              <a:t>（一般医（</a:t>
            </a:r>
            <a:r>
              <a:rPr lang="en-US" altLang="nl-NL" dirty="0" smtClean="0">
                <a:solidFill>
                  <a:schemeClr val="tx1"/>
                </a:solidFill>
              </a:rPr>
              <a:t>GP</a:t>
            </a:r>
            <a:r>
              <a:rPr lang="ja-JP" altLang="en-US" dirty="0" smtClean="0">
                <a:solidFill>
                  <a:schemeClr val="tx1"/>
                </a:solidFill>
              </a:rPr>
              <a:t>））</a:t>
            </a:r>
            <a:endParaRPr lang="nl-NL" altLang="nl-NL" dirty="0">
              <a:solidFill>
                <a:schemeClr val="tx1"/>
              </a:solidFill>
            </a:endParaRPr>
          </a:p>
        </p:txBody>
      </p:sp>
      <p:sp>
        <p:nvSpPr>
          <p:cNvPr id="10267" name="TextBox 5"/>
          <p:cNvSpPr txBox="1">
            <a:spLocks noChangeArrowheads="1"/>
          </p:cNvSpPr>
          <p:nvPr/>
        </p:nvSpPr>
        <p:spPr bwMode="auto">
          <a:xfrm>
            <a:off x="6227763" y="6067003"/>
            <a:ext cx="2538412" cy="590931"/>
          </a:xfrm>
          <a:prstGeom prst="rect">
            <a:avLst/>
          </a:prstGeom>
          <a:solidFill>
            <a:srgbClr val="FFC000"/>
          </a:solidFill>
          <a:ln w="9525">
            <a:noFill/>
            <a:miter lim="800000"/>
            <a:headEnd/>
            <a:tailEnd/>
          </a:ln>
        </p:spPr>
        <p:txBody>
          <a:bodyPr>
            <a:spAutoFit/>
          </a:bodyPr>
          <a:lstStyle/>
          <a:p>
            <a:r>
              <a:rPr lang="ja-JP" altLang="en-US" dirty="0" smtClean="0">
                <a:solidFill>
                  <a:schemeClr val="tx1"/>
                </a:solidFill>
              </a:rPr>
              <a:t>セカンドライン</a:t>
            </a:r>
            <a:endParaRPr lang="en-US" altLang="ja-JP" dirty="0" smtClean="0">
              <a:solidFill>
                <a:schemeClr val="tx1"/>
              </a:solidFill>
            </a:endParaRPr>
          </a:p>
          <a:p>
            <a:r>
              <a:rPr lang="ja-JP" altLang="en-US" dirty="0" smtClean="0">
                <a:solidFill>
                  <a:schemeClr val="tx1"/>
                </a:solidFill>
              </a:rPr>
              <a:t>（専門医）</a:t>
            </a:r>
            <a:endParaRPr lang="nl-NL" altLang="nl-NL" dirty="0">
              <a:solidFill>
                <a:schemeClr val="tx1"/>
              </a:solidFill>
            </a:endParaRPr>
          </a:p>
        </p:txBody>
      </p:sp>
      <p:sp>
        <p:nvSpPr>
          <p:cNvPr id="10268" name="Tekstvak 27"/>
          <p:cNvSpPr txBox="1">
            <a:spLocks noChangeArrowheads="1"/>
          </p:cNvSpPr>
          <p:nvPr/>
        </p:nvSpPr>
        <p:spPr bwMode="auto">
          <a:xfrm>
            <a:off x="755576" y="4508500"/>
            <a:ext cx="1728788" cy="313932"/>
          </a:xfrm>
          <a:prstGeom prst="rect">
            <a:avLst/>
          </a:prstGeom>
          <a:noFill/>
          <a:ln w="9525">
            <a:noFill/>
            <a:miter lim="800000"/>
            <a:headEnd/>
            <a:tailEnd/>
          </a:ln>
        </p:spPr>
        <p:txBody>
          <a:bodyPr>
            <a:spAutoFit/>
          </a:bodyPr>
          <a:lstStyle/>
          <a:p>
            <a:r>
              <a:rPr lang="ja-JP" altLang="en-US" dirty="0" smtClean="0">
                <a:solidFill>
                  <a:schemeClr val="tx1"/>
                </a:solidFill>
              </a:rPr>
              <a:t>環境</a:t>
            </a:r>
            <a:endParaRPr lang="nl-NL" dirty="0">
              <a:solidFill>
                <a:schemeClr val="tx1"/>
              </a:solidFill>
            </a:endParaRPr>
          </a:p>
        </p:txBody>
      </p:sp>
      <p:sp>
        <p:nvSpPr>
          <p:cNvPr id="29" name="PIJL-LINKS 28"/>
          <p:cNvSpPr/>
          <p:nvPr/>
        </p:nvSpPr>
        <p:spPr bwMode="auto">
          <a:xfrm rot="10800000">
            <a:off x="2411239" y="3284984"/>
            <a:ext cx="936625" cy="647700"/>
          </a:xfrm>
          <a:prstGeom prst="leftArrow">
            <a:avLst/>
          </a:prstGeom>
          <a:gradFill>
            <a:gsLst>
              <a:gs pos="0">
                <a:srgbClr val="FFF200"/>
              </a:gs>
              <a:gs pos="45000">
                <a:srgbClr val="FF7A00"/>
              </a:gs>
              <a:gs pos="70000">
                <a:srgbClr val="FF0300"/>
              </a:gs>
              <a:gs pos="100000">
                <a:srgbClr val="4D0808"/>
              </a:gs>
            </a:gsLst>
            <a:lin ang="5400000" scaled="0"/>
          </a:grad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30" name="PIJL-LINKS 29"/>
          <p:cNvSpPr/>
          <p:nvPr/>
        </p:nvSpPr>
        <p:spPr bwMode="auto">
          <a:xfrm rot="10800000">
            <a:off x="5220072" y="3284984"/>
            <a:ext cx="936625" cy="647700"/>
          </a:xfrm>
          <a:prstGeom prst="leftArrow">
            <a:avLst/>
          </a:prstGeom>
          <a:gradFill>
            <a:gsLst>
              <a:gs pos="0">
                <a:srgbClr val="FFF200"/>
              </a:gs>
              <a:gs pos="45000">
                <a:srgbClr val="FF7A00"/>
              </a:gs>
              <a:gs pos="70000">
                <a:srgbClr val="FF0300"/>
              </a:gs>
              <a:gs pos="100000">
                <a:srgbClr val="4D0808"/>
              </a:gs>
            </a:gsLst>
            <a:lin ang="5400000" scaled="0"/>
          </a:gradFill>
          <a:ln w="9525" cap="flat" cmpd="sng" algn="ctr">
            <a:noFill/>
            <a:prstDash val="solid"/>
            <a:round/>
            <a:headEnd type="none" w="med" len="med"/>
            <a:tailEnd type="none" w="med" len="med"/>
          </a:ln>
          <a:effectLst/>
        </p:spPr>
        <p:txBody>
          <a:bodyPr/>
          <a:lstStyle/>
          <a:p>
            <a:pPr marL="342900" indent="-342900">
              <a:defRPr/>
            </a:pPr>
            <a:endParaRPr lang="nl-NL"/>
          </a:p>
        </p:txBody>
      </p:sp>
      <p:pic>
        <p:nvPicPr>
          <p:cNvPr id="27" name="Afbeelding 23" descr="oude man.jpg"/>
          <p:cNvPicPr>
            <a:picLocks noChangeAspect="1"/>
          </p:cNvPicPr>
          <p:nvPr/>
        </p:nvPicPr>
        <p:blipFill>
          <a:blip r:embed="rId3" cstate="print"/>
          <a:srcRect/>
          <a:stretch>
            <a:fillRect/>
          </a:stretch>
        </p:blipFill>
        <p:spPr bwMode="auto">
          <a:xfrm>
            <a:off x="7811234" y="1844825"/>
            <a:ext cx="963101" cy="10081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684213" y="1690688"/>
            <a:ext cx="7848600" cy="4481512"/>
          </a:xfrm>
          <a:prstGeom prst="rect">
            <a:avLst/>
          </a:prstGeom>
          <a:solidFill>
            <a:schemeClr val="accent3"/>
          </a:solid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1028" name="Title 1"/>
          <p:cNvSpPr>
            <a:spLocks noGrp="1"/>
          </p:cNvSpPr>
          <p:nvPr>
            <p:ph type="title"/>
          </p:nvPr>
        </p:nvSpPr>
        <p:spPr>
          <a:xfrm>
            <a:off x="485775" y="803275"/>
            <a:ext cx="8229600" cy="854075"/>
          </a:xfrm>
        </p:spPr>
        <p:txBody>
          <a:bodyPr/>
          <a:lstStyle/>
          <a:p>
            <a:pPr algn="l"/>
            <a:r>
              <a:rPr lang="ja-JP" altLang="en-US" sz="2400" b="1" dirty="0" smtClean="0">
                <a:solidFill>
                  <a:srgbClr val="FF6600"/>
                </a:solidFill>
              </a:rPr>
              <a:t>年齢とともに重複罹病が増加する</a:t>
            </a:r>
            <a:endParaRPr lang="nl-NL" altLang="nl-NL" sz="2400" b="1" dirty="0" smtClean="0">
              <a:solidFill>
                <a:srgbClr val="FF6600"/>
              </a:solidFill>
            </a:endParaRPr>
          </a:p>
        </p:txBody>
      </p:sp>
      <p:sp>
        <p:nvSpPr>
          <p:cNvPr id="10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spcBef>
                <a:spcPct val="0"/>
              </a:spcBef>
            </a:pPr>
            <a:endParaRPr lang="nl-NL" altLang="nl-NL">
              <a:solidFill>
                <a:schemeClr val="tx1"/>
              </a:solidFill>
              <a:latin typeface="Arial" pitchFamily="34" charset="0"/>
            </a:endParaRPr>
          </a:p>
        </p:txBody>
      </p:sp>
      <p:graphicFrame>
        <p:nvGraphicFramePr>
          <p:cNvPr id="1026" name="Object 3"/>
          <p:cNvGraphicFramePr>
            <a:graphicFrameLocks noChangeAspect="1"/>
          </p:cNvGraphicFramePr>
          <p:nvPr/>
        </p:nvGraphicFramePr>
        <p:xfrm>
          <a:off x="1259632" y="1711300"/>
          <a:ext cx="6097587" cy="3517900"/>
        </p:xfrm>
        <a:graphic>
          <a:graphicData uri="http://schemas.openxmlformats.org/presentationml/2006/ole">
            <mc:AlternateContent xmlns:mc="http://schemas.openxmlformats.org/markup-compatibility/2006">
              <mc:Choice xmlns:v="urn:schemas-microsoft-com:vml" Requires="v">
                <p:oleObj spid="_x0000_s104490" r:id="rId3" imgW="4564720" imgH="2634527" progId="">
                  <p:embed/>
                </p:oleObj>
              </mc:Choice>
              <mc:Fallback>
                <p:oleObj r:id="rId3" imgW="4564720" imgH="2634527" progId="">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711300"/>
                        <a:ext cx="6097587" cy="3517900"/>
                      </a:xfrm>
                      <a:prstGeom prst="rect">
                        <a:avLst/>
                      </a:prstGeom>
                      <a:solidFill>
                        <a:schemeClr val="accent1"/>
                      </a:solidFill>
                    </p:spPr>
                  </p:pic>
                </p:oleObj>
              </mc:Fallback>
            </mc:AlternateContent>
          </a:graphicData>
        </a:graphic>
      </p:graphicFrame>
      <p:sp>
        <p:nvSpPr>
          <p:cNvPr id="1030" name="TextBox 4"/>
          <p:cNvSpPr txBox="1">
            <a:spLocks noChangeArrowheads="1"/>
          </p:cNvSpPr>
          <p:nvPr/>
        </p:nvSpPr>
        <p:spPr bwMode="auto">
          <a:xfrm>
            <a:off x="251520" y="5301208"/>
            <a:ext cx="6019800" cy="290513"/>
          </a:xfrm>
          <a:prstGeom prst="rect">
            <a:avLst/>
          </a:prstGeom>
          <a:noFill/>
          <a:ln w="9525">
            <a:noFill/>
            <a:miter lim="800000"/>
            <a:headEnd/>
            <a:tailEnd/>
          </a:ln>
        </p:spPr>
        <p:txBody>
          <a:bodyPr>
            <a:spAutoFit/>
          </a:bodyPr>
          <a:lstStyle/>
          <a:p>
            <a:pPr>
              <a:spcBef>
                <a:spcPct val="0"/>
              </a:spcBef>
            </a:pPr>
            <a:r>
              <a:rPr lang="en-US" altLang="nl-NL" sz="1600" i="1" dirty="0" err="1" smtClean="0">
                <a:solidFill>
                  <a:schemeClr val="tx1"/>
                </a:solidFill>
                <a:latin typeface="Arial" pitchFamily="34" charset="0"/>
              </a:rPr>
              <a:t>LifeLines</a:t>
            </a:r>
            <a:r>
              <a:rPr lang="en-US" altLang="nl-NL" sz="1600" i="1" dirty="0" smtClean="0">
                <a:solidFill>
                  <a:schemeClr val="tx1"/>
                </a:solidFill>
                <a:latin typeface="Arial" pitchFamily="34" charset="0"/>
              </a:rPr>
              <a:t> </a:t>
            </a:r>
            <a:r>
              <a:rPr lang="en-US" altLang="nl-NL" sz="1600" i="1" dirty="0">
                <a:solidFill>
                  <a:schemeClr val="tx1"/>
                </a:solidFill>
                <a:latin typeface="Arial" pitchFamily="34" charset="0"/>
              </a:rPr>
              <a:t>study group, 2014, </a:t>
            </a:r>
          </a:p>
        </p:txBody>
      </p:sp>
      <p:sp>
        <p:nvSpPr>
          <p:cNvPr id="1031" name="Rectangle 2"/>
          <p:cNvSpPr>
            <a:spLocks noChangeArrowheads="1"/>
          </p:cNvSpPr>
          <p:nvPr/>
        </p:nvSpPr>
        <p:spPr bwMode="auto">
          <a:xfrm>
            <a:off x="323850" y="1484313"/>
            <a:ext cx="8424863" cy="4687887"/>
          </a:xfrm>
          <a:prstGeom prst="rect">
            <a:avLst/>
          </a:prstGeom>
          <a:noFill/>
          <a:ln w="9525" algn="ctr">
            <a:noFill/>
            <a:round/>
            <a:headEnd/>
            <a:tailEnd/>
          </a:ln>
        </p:spPr>
        <p:txBody>
          <a:bodyPr/>
          <a:lstStyle/>
          <a:p>
            <a:pPr marL="342900" indent="-342900"/>
            <a:endParaRPr lang="nl-NL" altLang="nl-NL"/>
          </a:p>
        </p:txBody>
      </p:sp>
      <p:pic>
        <p:nvPicPr>
          <p:cNvPr id="8" name="Afbeelding 23" descr="oude man.jpg"/>
          <p:cNvPicPr>
            <a:picLocks noChangeAspect="1"/>
          </p:cNvPicPr>
          <p:nvPr/>
        </p:nvPicPr>
        <p:blipFill>
          <a:blip r:embed="rId5" cstate="print"/>
          <a:srcRect/>
          <a:stretch>
            <a:fillRect/>
          </a:stretch>
        </p:blipFill>
        <p:spPr bwMode="auto">
          <a:xfrm>
            <a:off x="7811234" y="1844825"/>
            <a:ext cx="963101" cy="1008112"/>
          </a:xfrm>
          <a:prstGeom prst="rect">
            <a:avLst/>
          </a:prstGeom>
          <a:noFill/>
          <a:ln w="9525">
            <a:noFill/>
            <a:miter lim="800000"/>
            <a:headEnd/>
            <a:tailEnd/>
          </a:ln>
        </p:spPr>
      </p:pic>
      <p:sp>
        <p:nvSpPr>
          <p:cNvPr id="9" name="Tekstvak 8"/>
          <p:cNvSpPr txBox="1"/>
          <p:nvPr/>
        </p:nvSpPr>
        <p:spPr>
          <a:xfrm>
            <a:off x="3131840" y="5301208"/>
            <a:ext cx="5832648" cy="867930"/>
          </a:xfrm>
          <a:prstGeom prst="rect">
            <a:avLst/>
          </a:prstGeom>
          <a:noFill/>
          <a:ln>
            <a:solidFill>
              <a:srgbClr val="FF7D00"/>
            </a:solidFill>
          </a:ln>
        </p:spPr>
        <p:txBody>
          <a:bodyPr wrap="square" rtlCol="0">
            <a:spAutoFit/>
          </a:bodyPr>
          <a:lstStyle/>
          <a:p>
            <a:r>
              <a:rPr lang="ja-JP" altLang="en-US" dirty="0" smtClean="0">
                <a:solidFill>
                  <a:schemeClr val="tx1"/>
                </a:solidFill>
              </a:rPr>
              <a:t>重複罹病</a:t>
            </a:r>
            <a:endParaRPr lang="nl-NL" dirty="0" smtClean="0">
              <a:solidFill>
                <a:schemeClr val="tx1"/>
              </a:solidFill>
            </a:endParaRPr>
          </a:p>
          <a:p>
            <a:r>
              <a:rPr lang="ja-JP" altLang="en-US" dirty="0" smtClean="0">
                <a:solidFill>
                  <a:schemeClr val="tx1"/>
                </a:solidFill>
              </a:rPr>
              <a:t>多剤併用</a:t>
            </a:r>
            <a:endParaRPr lang="nl-NL" dirty="0" smtClean="0">
              <a:solidFill>
                <a:schemeClr val="tx1"/>
              </a:solidFill>
            </a:endParaRPr>
          </a:p>
          <a:p>
            <a:r>
              <a:rPr lang="ja-JP" altLang="en-US" dirty="0" smtClean="0">
                <a:solidFill>
                  <a:schemeClr val="tx1"/>
                </a:solidFill>
              </a:rPr>
              <a:t>複雑さの増大</a:t>
            </a:r>
            <a:endParaRPr lang="nl-NL" dirty="0">
              <a:solidFill>
                <a:schemeClr val="tx1"/>
              </a:solidFill>
            </a:endParaRPr>
          </a:p>
        </p:txBody>
      </p:sp>
      <p:sp>
        <p:nvSpPr>
          <p:cNvPr id="10" name="Tekstvak 9"/>
          <p:cNvSpPr txBox="1"/>
          <p:nvPr/>
        </p:nvSpPr>
        <p:spPr>
          <a:xfrm>
            <a:off x="6804248" y="5301208"/>
            <a:ext cx="2339752" cy="867930"/>
          </a:xfrm>
          <a:prstGeom prst="rect">
            <a:avLst/>
          </a:prstGeom>
          <a:noFill/>
        </p:spPr>
        <p:txBody>
          <a:bodyPr wrap="square" rtlCol="0">
            <a:spAutoFit/>
          </a:bodyPr>
          <a:lstStyle/>
          <a:p>
            <a:r>
              <a:rPr lang="ja-JP" altLang="en-US" dirty="0" smtClean="0">
                <a:solidFill>
                  <a:schemeClr val="tx1"/>
                </a:solidFill>
              </a:rPr>
              <a:t>有害事象</a:t>
            </a:r>
            <a:endParaRPr lang="nl-NL" dirty="0" smtClean="0">
              <a:solidFill>
                <a:schemeClr val="tx1"/>
              </a:solidFill>
            </a:endParaRPr>
          </a:p>
          <a:p>
            <a:r>
              <a:rPr lang="ja-JP" altLang="en-US" dirty="0" smtClean="0">
                <a:solidFill>
                  <a:schemeClr val="tx1"/>
                </a:solidFill>
              </a:rPr>
              <a:t>医療費の高騰</a:t>
            </a:r>
            <a:r>
              <a:rPr lang="nl-NL" dirty="0" smtClean="0">
                <a:solidFill>
                  <a:schemeClr val="tx1"/>
                </a:solidFill>
              </a:rPr>
              <a:t> </a:t>
            </a:r>
          </a:p>
          <a:p>
            <a:endParaRPr lang="nl-NL" dirty="0">
              <a:solidFill>
                <a:schemeClr val="tx1"/>
              </a:solidFill>
            </a:endParaRPr>
          </a:p>
        </p:txBody>
      </p:sp>
      <p:sp>
        <p:nvSpPr>
          <p:cNvPr id="11" name="PIJL-LINKS 10"/>
          <p:cNvSpPr/>
          <p:nvPr/>
        </p:nvSpPr>
        <p:spPr bwMode="auto">
          <a:xfrm rot="10800000">
            <a:off x="5940152" y="5373216"/>
            <a:ext cx="648593" cy="647700"/>
          </a:xfrm>
          <a:prstGeom prst="leftArrow">
            <a:avLst/>
          </a:prstGeom>
          <a:gradFill>
            <a:gsLst>
              <a:gs pos="0">
                <a:srgbClr val="FFF200"/>
              </a:gs>
              <a:gs pos="45000">
                <a:srgbClr val="FF7A00"/>
              </a:gs>
              <a:gs pos="70000">
                <a:srgbClr val="FF0300"/>
              </a:gs>
              <a:gs pos="100000">
                <a:srgbClr val="4D0808"/>
              </a:gs>
            </a:gsLst>
            <a:lin ang="5400000" scaled="0"/>
          </a:gradFill>
          <a:ln w="9525" cap="flat" cmpd="sng" algn="ctr">
            <a:noFill/>
            <a:prstDash val="solid"/>
            <a:round/>
            <a:headEnd type="none" w="med" len="med"/>
            <a:tailEnd type="none" w="med" len="med"/>
          </a:ln>
          <a:effectLst/>
        </p:spPr>
        <p:txBody>
          <a:bodyPr/>
          <a:lstStyle/>
          <a:p>
            <a:pPr marL="342900" indent="-342900">
              <a:defRPr/>
            </a:pPr>
            <a:endParaRPr lang="nl-NL"/>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ja-JP" altLang="en-US" sz="2400" b="1" dirty="0" smtClean="0">
                <a:solidFill>
                  <a:srgbClr val="FF6600"/>
                </a:solidFill>
              </a:rPr>
              <a:t>生活習慣因子</a:t>
            </a:r>
            <a:r>
              <a:rPr lang="en-US" altLang="nl-NL" sz="2400" b="1" dirty="0" smtClean="0">
                <a:solidFill>
                  <a:srgbClr val="FF6600"/>
                </a:solidFill>
              </a:rPr>
              <a:t> &amp; </a:t>
            </a:r>
            <a:r>
              <a:rPr lang="ja-JP" altLang="en-US" sz="2400" b="1" dirty="0" smtClean="0">
                <a:solidFill>
                  <a:srgbClr val="FF6600"/>
                </a:solidFill>
              </a:rPr>
              <a:t>健康</a:t>
            </a:r>
            <a:endParaRPr lang="nl-NL" altLang="nl-NL" sz="2400" b="1" dirty="0" smtClean="0">
              <a:solidFill>
                <a:srgbClr val="FF6600"/>
              </a:solidFill>
            </a:endParaRPr>
          </a:p>
        </p:txBody>
      </p:sp>
      <p:pic>
        <p:nvPicPr>
          <p:cNvPr id="11269" name="Picture 5"/>
          <p:cNvPicPr>
            <a:picLocks noChangeAspect="1"/>
          </p:cNvPicPr>
          <p:nvPr/>
        </p:nvPicPr>
        <p:blipFill>
          <a:blip r:embed="rId2" cstate="print"/>
          <a:srcRect/>
          <a:stretch>
            <a:fillRect/>
          </a:stretch>
        </p:blipFill>
        <p:spPr bwMode="auto">
          <a:xfrm>
            <a:off x="323850" y="1052513"/>
            <a:ext cx="1590675" cy="1604962"/>
          </a:xfrm>
          <a:prstGeom prst="rect">
            <a:avLst/>
          </a:prstGeom>
          <a:noFill/>
          <a:ln w="9525">
            <a:noFill/>
            <a:miter lim="800000"/>
            <a:headEnd/>
            <a:tailEnd/>
          </a:ln>
        </p:spPr>
      </p:pic>
      <p:sp>
        <p:nvSpPr>
          <p:cNvPr id="11270" name="TextBox 1"/>
          <p:cNvSpPr txBox="1">
            <a:spLocks noChangeArrowheads="1"/>
          </p:cNvSpPr>
          <p:nvPr/>
        </p:nvSpPr>
        <p:spPr bwMode="auto">
          <a:xfrm>
            <a:off x="2051720" y="1773238"/>
            <a:ext cx="5184229" cy="338554"/>
          </a:xfrm>
          <a:prstGeom prst="rect">
            <a:avLst/>
          </a:prstGeom>
          <a:noFill/>
          <a:ln w="9525">
            <a:noFill/>
            <a:miter lim="800000"/>
            <a:headEnd/>
            <a:tailEnd/>
          </a:ln>
        </p:spPr>
        <p:txBody>
          <a:bodyPr wrap="square">
            <a:spAutoFit/>
          </a:bodyPr>
          <a:lstStyle/>
          <a:p>
            <a:pPr algn="ctr"/>
            <a:r>
              <a:rPr lang="ja-JP" altLang="en-US" sz="2000" b="1" dirty="0">
                <a:solidFill>
                  <a:schemeClr val="tx1"/>
                </a:solidFill>
              </a:rPr>
              <a:t>どう</a:t>
            </a:r>
            <a:r>
              <a:rPr lang="ja-JP" altLang="en-US" sz="2000" b="1" dirty="0" smtClean="0">
                <a:solidFill>
                  <a:schemeClr val="tx1"/>
                </a:solidFill>
              </a:rPr>
              <a:t>すれば変えることができるか？</a:t>
            </a:r>
            <a:r>
              <a:rPr lang="en-US" altLang="nl-NL" sz="2000" b="1" dirty="0" smtClean="0">
                <a:solidFill>
                  <a:schemeClr val="tx1"/>
                </a:solidFill>
              </a:rPr>
              <a:t> </a:t>
            </a:r>
            <a:endParaRPr lang="nl-NL" altLang="nl-NL" sz="2000" b="1" dirty="0">
              <a:solidFill>
                <a:schemeClr val="tx1"/>
              </a:solidFill>
            </a:endParaRPr>
          </a:p>
        </p:txBody>
      </p:sp>
      <p:pic>
        <p:nvPicPr>
          <p:cNvPr id="11271" name="Picture 6"/>
          <p:cNvPicPr>
            <a:picLocks noChangeAspect="1" noChangeArrowheads="1"/>
          </p:cNvPicPr>
          <p:nvPr/>
        </p:nvPicPr>
        <p:blipFill>
          <a:blip r:embed="rId3" cstate="print"/>
          <a:srcRect/>
          <a:stretch>
            <a:fillRect/>
          </a:stretch>
        </p:blipFill>
        <p:spPr bwMode="auto">
          <a:xfrm>
            <a:off x="7164388" y="1023938"/>
            <a:ext cx="1663700" cy="1663700"/>
          </a:xfrm>
          <a:prstGeom prst="rect">
            <a:avLst/>
          </a:prstGeom>
          <a:noFill/>
          <a:ln w="9525" algn="ctr">
            <a:noFill/>
            <a:miter lim="800000"/>
            <a:headEnd/>
            <a:tailEnd/>
          </a:ln>
        </p:spPr>
      </p:pic>
      <p:sp>
        <p:nvSpPr>
          <p:cNvPr id="11272" name="TextBox 5"/>
          <p:cNvSpPr txBox="1">
            <a:spLocks noChangeArrowheads="1"/>
          </p:cNvSpPr>
          <p:nvPr/>
        </p:nvSpPr>
        <p:spPr bwMode="auto">
          <a:xfrm>
            <a:off x="5332289" y="2924944"/>
            <a:ext cx="2264047" cy="313932"/>
          </a:xfrm>
          <a:prstGeom prst="rect">
            <a:avLst/>
          </a:prstGeom>
          <a:noFill/>
          <a:ln w="9525">
            <a:noFill/>
            <a:miter lim="800000"/>
            <a:headEnd/>
            <a:tailEnd/>
          </a:ln>
        </p:spPr>
        <p:txBody>
          <a:bodyPr wrap="square">
            <a:spAutoFit/>
          </a:bodyPr>
          <a:lstStyle/>
          <a:p>
            <a:r>
              <a:rPr lang="ja-JP" altLang="en-US" dirty="0" smtClean="0">
                <a:solidFill>
                  <a:schemeClr val="tx1"/>
                </a:solidFill>
              </a:rPr>
              <a:t>卓越したインフラ</a:t>
            </a:r>
            <a:endParaRPr lang="nl-NL" altLang="nl-NL" dirty="0">
              <a:solidFill>
                <a:schemeClr val="tx1"/>
              </a:solidFill>
            </a:endParaRPr>
          </a:p>
        </p:txBody>
      </p:sp>
      <p:sp>
        <p:nvSpPr>
          <p:cNvPr id="11273" name="TextBox 6"/>
          <p:cNvSpPr txBox="1">
            <a:spLocks noChangeArrowheads="1"/>
          </p:cNvSpPr>
          <p:nvPr/>
        </p:nvSpPr>
        <p:spPr bwMode="auto">
          <a:xfrm>
            <a:off x="6588125" y="3429000"/>
            <a:ext cx="2160588" cy="313932"/>
          </a:xfrm>
          <a:prstGeom prst="rect">
            <a:avLst/>
          </a:prstGeom>
          <a:noFill/>
          <a:ln w="9525">
            <a:solidFill>
              <a:srgbClr val="FF6600"/>
            </a:solidFill>
            <a:miter lim="800000"/>
            <a:headEnd/>
            <a:tailEnd/>
          </a:ln>
        </p:spPr>
        <p:txBody>
          <a:bodyPr>
            <a:spAutoFit/>
          </a:bodyPr>
          <a:lstStyle/>
          <a:p>
            <a:pPr algn="ctr"/>
            <a:r>
              <a:rPr lang="ja-JP" altLang="en-US" dirty="0" smtClean="0">
                <a:solidFill>
                  <a:schemeClr val="tx1"/>
                </a:solidFill>
              </a:rPr>
              <a:t>技術</a:t>
            </a:r>
            <a:endParaRPr lang="nl-NL" altLang="nl-NL" dirty="0">
              <a:solidFill>
                <a:schemeClr val="tx1"/>
              </a:solidFill>
            </a:endParaRPr>
          </a:p>
        </p:txBody>
      </p:sp>
      <p:sp>
        <p:nvSpPr>
          <p:cNvPr id="11274" name="TextBox 7"/>
          <p:cNvSpPr txBox="1">
            <a:spLocks noChangeArrowheads="1"/>
          </p:cNvSpPr>
          <p:nvPr/>
        </p:nvSpPr>
        <p:spPr bwMode="auto">
          <a:xfrm>
            <a:off x="3995738" y="3429000"/>
            <a:ext cx="2232025" cy="313932"/>
          </a:xfrm>
          <a:prstGeom prst="rect">
            <a:avLst/>
          </a:prstGeom>
          <a:noFill/>
          <a:ln w="9525">
            <a:solidFill>
              <a:srgbClr val="FF6600"/>
            </a:solidFill>
            <a:miter lim="800000"/>
            <a:headEnd/>
            <a:tailEnd/>
          </a:ln>
        </p:spPr>
        <p:txBody>
          <a:bodyPr>
            <a:spAutoFit/>
          </a:bodyPr>
          <a:lstStyle/>
          <a:p>
            <a:pPr algn="ctr"/>
            <a:r>
              <a:rPr lang="ja-JP" altLang="en-US" dirty="0" smtClean="0">
                <a:solidFill>
                  <a:schemeClr val="tx1"/>
                </a:solidFill>
              </a:rPr>
              <a:t>資源</a:t>
            </a:r>
            <a:endParaRPr lang="nl-NL" altLang="nl-NL" dirty="0">
              <a:solidFill>
                <a:schemeClr val="tx1"/>
              </a:solidFill>
            </a:endParaRPr>
          </a:p>
        </p:txBody>
      </p:sp>
      <p:sp>
        <p:nvSpPr>
          <p:cNvPr id="11275" name="TextBox 8"/>
          <p:cNvSpPr txBox="1">
            <a:spLocks noChangeArrowheads="1"/>
          </p:cNvSpPr>
          <p:nvPr/>
        </p:nvSpPr>
        <p:spPr bwMode="auto">
          <a:xfrm>
            <a:off x="3886200" y="3933825"/>
            <a:ext cx="2773363" cy="1335750"/>
          </a:xfrm>
          <a:prstGeom prst="rect">
            <a:avLst/>
          </a:prstGeom>
          <a:noFill/>
          <a:ln w="9525">
            <a:noFill/>
            <a:miter lim="800000"/>
            <a:headEnd/>
            <a:tailEnd/>
          </a:ln>
        </p:spPr>
        <p:txBody>
          <a:bodyPr>
            <a:spAutoFit/>
          </a:bodyPr>
          <a:lstStyle/>
          <a:p>
            <a:pPr>
              <a:buFont typeface="Arial" pitchFamily="34" charset="0"/>
              <a:buChar char="•"/>
            </a:pPr>
            <a:r>
              <a:rPr lang="ja-JP" altLang="en-US" dirty="0" smtClean="0">
                <a:solidFill>
                  <a:schemeClr val="tx1"/>
                </a:solidFill>
              </a:rPr>
              <a:t>対象集団（コホート）</a:t>
            </a:r>
            <a:endParaRPr lang="en-US" altLang="nl-NL" dirty="0">
              <a:solidFill>
                <a:schemeClr val="tx1"/>
              </a:solidFill>
            </a:endParaRPr>
          </a:p>
          <a:p>
            <a:r>
              <a:rPr lang="en-US" altLang="nl-NL" dirty="0">
                <a:solidFill>
                  <a:schemeClr val="tx1"/>
                </a:solidFill>
              </a:rPr>
              <a:t>   </a:t>
            </a:r>
            <a:r>
              <a:rPr lang="en-US" altLang="nl-NL" dirty="0" smtClean="0">
                <a:solidFill>
                  <a:schemeClr val="tx1"/>
                </a:solidFill>
              </a:rPr>
              <a:t>*</a:t>
            </a:r>
            <a:r>
              <a:rPr lang="ja-JP" altLang="en-US" dirty="0" smtClean="0">
                <a:solidFill>
                  <a:schemeClr val="tx1"/>
                </a:solidFill>
              </a:rPr>
              <a:t>一般の人々</a:t>
            </a:r>
            <a:endParaRPr lang="en-US" altLang="nl-NL" sz="1600" dirty="0">
              <a:solidFill>
                <a:schemeClr val="tx1"/>
              </a:solidFill>
            </a:endParaRPr>
          </a:p>
          <a:p>
            <a:r>
              <a:rPr lang="en-US" altLang="nl-NL" sz="1600" dirty="0">
                <a:solidFill>
                  <a:schemeClr val="tx1"/>
                </a:solidFill>
              </a:rPr>
              <a:t>    </a:t>
            </a:r>
            <a:r>
              <a:rPr lang="en-US" altLang="nl-NL" sz="1600" dirty="0" smtClean="0">
                <a:solidFill>
                  <a:schemeClr val="tx1"/>
                </a:solidFill>
              </a:rPr>
              <a:t>*</a:t>
            </a:r>
            <a:r>
              <a:rPr lang="ja-JP" altLang="en-US" sz="1600" dirty="0" smtClean="0">
                <a:solidFill>
                  <a:schemeClr val="tx1"/>
                </a:solidFill>
              </a:rPr>
              <a:t>患者</a:t>
            </a:r>
            <a:endParaRPr lang="en-US" altLang="nl-NL" sz="1600" dirty="0">
              <a:solidFill>
                <a:schemeClr val="tx1"/>
              </a:solidFill>
            </a:endParaRPr>
          </a:p>
          <a:p>
            <a:pPr>
              <a:buFont typeface="Arial" pitchFamily="34" charset="0"/>
              <a:buChar char="•"/>
            </a:pPr>
            <a:r>
              <a:rPr lang="ja-JP" altLang="en-US" dirty="0" smtClean="0">
                <a:solidFill>
                  <a:schemeClr val="tx1"/>
                </a:solidFill>
              </a:rPr>
              <a:t>専門知識・技術</a:t>
            </a:r>
            <a:r>
              <a:rPr lang="en-US" altLang="nl-NL" dirty="0">
                <a:solidFill>
                  <a:schemeClr val="tx1"/>
                </a:solidFill>
              </a:rPr>
              <a:t>	</a:t>
            </a:r>
            <a:r>
              <a:rPr lang="en-US" altLang="nl-NL" dirty="0"/>
              <a:t>	</a:t>
            </a:r>
            <a:endParaRPr lang="nl-NL" altLang="nl-NL" dirty="0"/>
          </a:p>
        </p:txBody>
      </p:sp>
      <p:sp>
        <p:nvSpPr>
          <p:cNvPr id="10" name="TextBox 9"/>
          <p:cNvSpPr txBox="1"/>
          <p:nvPr/>
        </p:nvSpPr>
        <p:spPr>
          <a:xfrm>
            <a:off x="323528" y="2924944"/>
            <a:ext cx="3312368" cy="313932"/>
          </a:xfrm>
          <a:prstGeom prst="rect">
            <a:avLst/>
          </a:prstGeom>
          <a:solidFill>
            <a:srgbClr val="FF6600"/>
          </a:solidFill>
          <a:effectLst>
            <a:glow rad="139700">
              <a:schemeClr val="accent1">
                <a:satMod val="175000"/>
                <a:alpha val="40000"/>
              </a:schemeClr>
            </a:glow>
          </a:effectLst>
        </p:spPr>
        <p:txBody>
          <a:bodyPr>
            <a:spAutoFit/>
          </a:bodyPr>
          <a:lstStyle/>
          <a:p>
            <a:pPr algn="ctr">
              <a:defRPr/>
            </a:pPr>
            <a:r>
              <a:rPr lang="ja-JP" altLang="en-US" dirty="0" smtClean="0">
                <a:solidFill>
                  <a:schemeClr val="tx1"/>
                </a:solidFill>
              </a:rPr>
              <a:t>スマートチョイス</a:t>
            </a:r>
            <a:r>
              <a:rPr lang="en-US" dirty="0" smtClean="0">
                <a:solidFill>
                  <a:schemeClr val="tx1"/>
                </a:solidFill>
              </a:rPr>
              <a:t> </a:t>
            </a:r>
            <a:endParaRPr lang="nl-NL" dirty="0">
              <a:solidFill>
                <a:schemeClr val="tx1"/>
              </a:solidFill>
            </a:endParaRPr>
          </a:p>
        </p:txBody>
      </p:sp>
      <p:sp>
        <p:nvSpPr>
          <p:cNvPr id="2" name="TextBox 1"/>
          <p:cNvSpPr txBox="1"/>
          <p:nvPr/>
        </p:nvSpPr>
        <p:spPr>
          <a:xfrm>
            <a:off x="323528" y="3501008"/>
            <a:ext cx="3312368" cy="535531"/>
          </a:xfrm>
          <a:prstGeom prst="rect">
            <a:avLst/>
          </a:prstGeom>
          <a:solidFill>
            <a:srgbClr val="FF6600"/>
          </a:solidFill>
          <a:effectLst>
            <a:glow rad="101600">
              <a:schemeClr val="accent1">
                <a:satMod val="175000"/>
                <a:alpha val="40000"/>
              </a:schemeClr>
            </a:glow>
          </a:effectLst>
        </p:spPr>
        <p:txBody>
          <a:bodyPr>
            <a:spAutoFit/>
          </a:bodyPr>
          <a:lstStyle/>
          <a:p>
            <a:pPr algn="ctr">
              <a:defRPr/>
            </a:pPr>
            <a:r>
              <a:rPr lang="ja-JP" altLang="en-US" dirty="0" smtClean="0">
                <a:solidFill>
                  <a:schemeClr val="tx1"/>
                </a:solidFill>
              </a:rPr>
              <a:t>アンメットニーズ</a:t>
            </a:r>
            <a:r>
              <a:rPr lang="en-US" dirty="0" smtClean="0">
                <a:solidFill>
                  <a:schemeClr val="tx1"/>
                </a:solidFill>
              </a:rPr>
              <a:t> 2020-2050</a:t>
            </a:r>
            <a:r>
              <a:rPr lang="ja-JP" altLang="en-US" dirty="0" smtClean="0">
                <a:solidFill>
                  <a:schemeClr val="tx1"/>
                </a:solidFill>
              </a:rPr>
              <a:t>年</a:t>
            </a:r>
            <a:r>
              <a:rPr lang="en-US" dirty="0" smtClean="0">
                <a:solidFill>
                  <a:schemeClr val="tx1"/>
                </a:solidFill>
              </a:rPr>
              <a:t> </a:t>
            </a:r>
            <a:endParaRPr lang="nl-NL" dirty="0">
              <a:solidFill>
                <a:schemeClr val="tx1"/>
              </a:solidFill>
            </a:endParaRPr>
          </a:p>
        </p:txBody>
      </p:sp>
      <p:sp>
        <p:nvSpPr>
          <p:cNvPr id="11282" name="Tekstvak 14"/>
          <p:cNvSpPr txBox="1">
            <a:spLocks noChangeArrowheads="1"/>
          </p:cNvSpPr>
          <p:nvPr/>
        </p:nvSpPr>
        <p:spPr bwMode="auto">
          <a:xfrm>
            <a:off x="6588125" y="4005263"/>
            <a:ext cx="2376488" cy="1643527"/>
          </a:xfrm>
          <a:prstGeom prst="rect">
            <a:avLst/>
          </a:prstGeom>
          <a:noFill/>
          <a:ln w="9525">
            <a:noFill/>
            <a:miter lim="800000"/>
            <a:headEnd/>
            <a:tailEnd/>
          </a:ln>
        </p:spPr>
        <p:txBody>
          <a:bodyPr>
            <a:spAutoFit/>
          </a:bodyPr>
          <a:lstStyle/>
          <a:p>
            <a:pPr>
              <a:buFont typeface="Arial" pitchFamily="34" charset="0"/>
              <a:buChar char="•"/>
            </a:pPr>
            <a:r>
              <a:rPr lang="ja-JP" altLang="en-US" dirty="0" smtClean="0">
                <a:solidFill>
                  <a:schemeClr val="tx1"/>
                </a:solidFill>
              </a:rPr>
              <a:t>ゲノミクス</a:t>
            </a:r>
            <a:endParaRPr lang="nl-NL" dirty="0">
              <a:solidFill>
                <a:schemeClr val="tx1"/>
              </a:solidFill>
            </a:endParaRPr>
          </a:p>
          <a:p>
            <a:pPr>
              <a:buFont typeface="Arial" pitchFamily="34" charset="0"/>
              <a:buChar char="•"/>
            </a:pPr>
            <a:r>
              <a:rPr lang="ja-JP" altLang="en-US" dirty="0" smtClean="0">
                <a:solidFill>
                  <a:schemeClr val="tx1"/>
                </a:solidFill>
              </a:rPr>
              <a:t>メタボロミクス</a:t>
            </a:r>
            <a:endParaRPr lang="nl-NL" dirty="0">
              <a:solidFill>
                <a:schemeClr val="tx1"/>
              </a:solidFill>
            </a:endParaRPr>
          </a:p>
          <a:p>
            <a:pPr>
              <a:buFont typeface="Arial" pitchFamily="34" charset="0"/>
              <a:buChar char="•"/>
            </a:pPr>
            <a:r>
              <a:rPr lang="ja-JP" altLang="en-US" dirty="0" smtClean="0">
                <a:solidFill>
                  <a:schemeClr val="tx1"/>
                </a:solidFill>
              </a:rPr>
              <a:t>プロテオミクス</a:t>
            </a:r>
            <a:endParaRPr lang="nl-NL" dirty="0">
              <a:solidFill>
                <a:schemeClr val="tx1"/>
              </a:solidFill>
            </a:endParaRPr>
          </a:p>
          <a:p>
            <a:pPr>
              <a:buFont typeface="Arial" pitchFamily="34" charset="0"/>
              <a:buChar char="•"/>
            </a:pPr>
            <a:r>
              <a:rPr lang="ja-JP" altLang="en-US" dirty="0" smtClean="0">
                <a:solidFill>
                  <a:schemeClr val="tx1"/>
                </a:solidFill>
              </a:rPr>
              <a:t>マイクロバイオームデータ</a:t>
            </a:r>
            <a:endParaRPr lang="nl-NL" dirty="0">
              <a:solidFill>
                <a:schemeClr val="tx1"/>
              </a:solidFill>
            </a:endParaRPr>
          </a:p>
          <a:p>
            <a:pPr>
              <a:buFont typeface="Arial" pitchFamily="34" charset="0"/>
              <a:buChar char="•"/>
            </a:pPr>
            <a:r>
              <a:rPr lang="nl-NL" dirty="0" err="1">
                <a:solidFill>
                  <a:schemeClr val="tx1"/>
                </a:solidFill>
              </a:rPr>
              <a:t>Etc</a:t>
            </a:r>
            <a:r>
              <a:rPr lang="nl-NL" dirty="0">
                <a:solidFill>
                  <a:schemeClr val="tx1"/>
                </a:solidFill>
              </a:rPr>
              <a:t>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1074738"/>
            <a:ext cx="8229600" cy="854075"/>
          </a:xfrm>
        </p:spPr>
        <p:txBody>
          <a:bodyPr/>
          <a:lstStyle/>
          <a:p>
            <a:pPr algn="l"/>
            <a:r>
              <a:rPr lang="ja-JP" altLang="en-US" sz="2400" b="1" dirty="0" smtClean="0">
                <a:solidFill>
                  <a:srgbClr val="FF6600"/>
                </a:solidFill>
              </a:rPr>
              <a:t>臨床ケアの緊急性</a:t>
            </a:r>
            <a:r>
              <a:rPr lang="en-US" altLang="nl-NL" sz="2400" b="1" dirty="0" smtClean="0">
                <a:solidFill>
                  <a:srgbClr val="FF6600"/>
                </a:solidFill>
              </a:rPr>
              <a:t>    </a:t>
            </a:r>
            <a:endParaRPr lang="nl-NL" altLang="nl-NL" sz="2400" b="1" dirty="0" smtClean="0">
              <a:solidFill>
                <a:srgbClr val="FF6600"/>
              </a:solidFill>
            </a:endParaRPr>
          </a:p>
        </p:txBody>
      </p:sp>
      <p:sp>
        <p:nvSpPr>
          <p:cNvPr id="3" name="Date Placeholder 2"/>
          <p:cNvSpPr>
            <a:spLocks noGrp="1"/>
          </p:cNvSpPr>
          <p:nvPr>
            <p:ph type="dt" sz="quarter" idx="10"/>
          </p:nvPr>
        </p:nvSpPr>
        <p:spPr/>
        <p:txBody>
          <a:bodyPr/>
          <a:lstStyle/>
          <a:p>
            <a:pPr>
              <a:defRPr/>
            </a:pPr>
            <a:fld id="{1176F9CA-9DD9-49B7-B56A-92806EDFBCC4}" type="datetime1">
              <a:rPr lang="nl-NL" smtClean="0"/>
              <a:pPr>
                <a:defRPr/>
              </a:pPr>
              <a:t>23-10-2014</a:t>
            </a:fld>
            <a:endParaRPr lang="nl-NL"/>
          </a:p>
        </p:txBody>
      </p:sp>
      <p:sp>
        <p:nvSpPr>
          <p:cNvPr id="4" name="Slide Number Placeholder 3"/>
          <p:cNvSpPr>
            <a:spLocks noGrp="1"/>
          </p:cNvSpPr>
          <p:nvPr>
            <p:ph type="sldNum" sz="quarter" idx="4294967295"/>
          </p:nvPr>
        </p:nvSpPr>
        <p:spPr>
          <a:xfrm>
            <a:off x="8243888" y="6526213"/>
            <a:ext cx="765175" cy="331787"/>
          </a:xfrm>
          <a:prstGeom prst="rect">
            <a:avLst/>
          </a:prstGeom>
        </p:spPr>
        <p:txBody>
          <a:bodyPr/>
          <a:lstStyle/>
          <a:p>
            <a:pPr>
              <a:defRPr/>
            </a:pPr>
            <a:fld id="{18E7BE12-817D-49E5-821C-FDB2F7B14DF6}" type="slidenum">
              <a:rPr lang="nl-NL" smtClean="0"/>
              <a:pPr>
                <a:defRPr/>
              </a:pPr>
              <a:t>13</a:t>
            </a:fld>
            <a:endParaRPr lang="nl-NL"/>
          </a:p>
        </p:txBody>
      </p:sp>
      <p:sp>
        <p:nvSpPr>
          <p:cNvPr id="22533" name="TextBox 4"/>
          <p:cNvSpPr txBox="1">
            <a:spLocks noChangeArrowheads="1"/>
          </p:cNvSpPr>
          <p:nvPr/>
        </p:nvSpPr>
        <p:spPr bwMode="auto">
          <a:xfrm>
            <a:off x="395288" y="2060575"/>
            <a:ext cx="8351837" cy="4136517"/>
          </a:xfrm>
          <a:prstGeom prst="rect">
            <a:avLst/>
          </a:prstGeom>
          <a:noFill/>
          <a:ln>
            <a:noFill/>
          </a:ln>
          <a:extLst/>
        </p:spPr>
        <p:txBody>
          <a:bodyPr>
            <a:spAutoFit/>
          </a:bodyPr>
          <a:lstStyle>
            <a:lvl1pPr eaLnBrk="0" hangingPunct="0">
              <a:lnSpc>
                <a:spcPct val="150000"/>
              </a:lnSpc>
              <a:buChar char="•"/>
              <a:defRPr sz="2000">
                <a:solidFill>
                  <a:srgbClr val="FF7D00"/>
                </a:solidFill>
                <a:latin typeface="Verdana" pitchFamily="34" charset="0"/>
              </a:defRPr>
            </a:lvl1pPr>
            <a:lvl2pPr marL="742950" indent="-285750" eaLnBrk="0" hangingPunct="0">
              <a:lnSpc>
                <a:spcPct val="150000"/>
              </a:lnSpc>
              <a:buChar char="–"/>
              <a:defRPr>
                <a:solidFill>
                  <a:srgbClr val="FFDCB9"/>
                </a:solidFill>
                <a:latin typeface="Verdana" pitchFamily="34" charset="0"/>
              </a:defRPr>
            </a:lvl2pPr>
            <a:lvl3pPr marL="1143000" indent="-228600" eaLnBrk="0" hangingPunct="0">
              <a:lnSpc>
                <a:spcPct val="150000"/>
              </a:lnSpc>
              <a:buChar char="•"/>
              <a:defRPr sz="1600">
                <a:solidFill>
                  <a:srgbClr val="CDE0FF"/>
                </a:solidFill>
                <a:latin typeface="Verdana" pitchFamily="34" charset="0"/>
              </a:defRPr>
            </a:lvl3pPr>
            <a:lvl4pPr marL="1600200" indent="-228600" eaLnBrk="0" hangingPunct="0">
              <a:lnSpc>
                <a:spcPct val="150000"/>
              </a:lnSpc>
              <a:buChar char="–"/>
              <a:defRPr sz="1400">
                <a:solidFill>
                  <a:srgbClr val="85B3FF"/>
                </a:solidFill>
                <a:latin typeface="Verdana" pitchFamily="34" charset="0"/>
              </a:defRPr>
            </a:lvl4pPr>
            <a:lvl5pPr marL="2057400" indent="-228600" eaLnBrk="0" hangingPunct="0">
              <a:lnSpc>
                <a:spcPct val="150000"/>
              </a:lnSpc>
              <a:buChar char="»"/>
              <a:defRPr sz="1200">
                <a:solidFill>
                  <a:schemeClr val="folHlink"/>
                </a:solidFill>
                <a:latin typeface="Verdana" pitchFamily="34" charset="0"/>
              </a:defRPr>
            </a:lvl5pPr>
            <a:lvl6pPr marL="2514600" indent="-228600" eaLnBrk="0" fontAlgn="base" hangingPunct="0">
              <a:lnSpc>
                <a:spcPct val="150000"/>
              </a:lnSpc>
              <a:spcBef>
                <a:spcPct val="20000"/>
              </a:spcBef>
              <a:spcAft>
                <a:spcPct val="0"/>
              </a:spcAft>
              <a:buChar char="»"/>
              <a:defRPr sz="1200">
                <a:solidFill>
                  <a:schemeClr val="folHlink"/>
                </a:solidFill>
                <a:latin typeface="Verdana" pitchFamily="34" charset="0"/>
              </a:defRPr>
            </a:lvl6pPr>
            <a:lvl7pPr marL="2971800" indent="-228600" eaLnBrk="0" fontAlgn="base" hangingPunct="0">
              <a:lnSpc>
                <a:spcPct val="150000"/>
              </a:lnSpc>
              <a:spcBef>
                <a:spcPct val="20000"/>
              </a:spcBef>
              <a:spcAft>
                <a:spcPct val="0"/>
              </a:spcAft>
              <a:buChar char="»"/>
              <a:defRPr sz="1200">
                <a:solidFill>
                  <a:schemeClr val="folHlink"/>
                </a:solidFill>
                <a:latin typeface="Verdana" pitchFamily="34" charset="0"/>
              </a:defRPr>
            </a:lvl7pPr>
            <a:lvl8pPr marL="3429000" indent="-228600" eaLnBrk="0" fontAlgn="base" hangingPunct="0">
              <a:lnSpc>
                <a:spcPct val="150000"/>
              </a:lnSpc>
              <a:spcBef>
                <a:spcPct val="20000"/>
              </a:spcBef>
              <a:spcAft>
                <a:spcPct val="0"/>
              </a:spcAft>
              <a:buChar char="»"/>
              <a:defRPr sz="1200">
                <a:solidFill>
                  <a:schemeClr val="folHlink"/>
                </a:solidFill>
                <a:latin typeface="Verdana" pitchFamily="34" charset="0"/>
              </a:defRPr>
            </a:lvl8pPr>
            <a:lvl9pPr marL="3886200" indent="-228600" eaLnBrk="0" fontAlgn="base" hangingPunct="0">
              <a:lnSpc>
                <a:spcPct val="150000"/>
              </a:lnSpc>
              <a:spcBef>
                <a:spcPct val="20000"/>
              </a:spcBef>
              <a:spcAft>
                <a:spcPct val="0"/>
              </a:spcAft>
              <a:buChar char="»"/>
              <a:defRPr sz="1200">
                <a:solidFill>
                  <a:schemeClr val="folHlink"/>
                </a:solidFill>
                <a:latin typeface="Verdana" pitchFamily="34" charset="0"/>
              </a:defRPr>
            </a:lvl9pPr>
          </a:lstStyle>
          <a:p>
            <a:pPr eaLnBrk="1" hangingPunct="1">
              <a:lnSpc>
                <a:spcPct val="80000"/>
              </a:lnSpc>
              <a:buFontTx/>
              <a:buNone/>
              <a:defRPr/>
            </a:pPr>
            <a:r>
              <a:rPr lang="ja-JP" altLang="en-US" sz="1800" dirty="0" smtClean="0">
                <a:solidFill>
                  <a:schemeClr val="tx1"/>
                </a:solidFill>
              </a:rPr>
              <a:t>慢性疾患の予防と治療の進捗を阻害するものには、以下のものがある</a:t>
            </a:r>
            <a:r>
              <a:rPr lang="en-US" altLang="nl-NL" sz="1800" dirty="0" smtClean="0">
                <a:solidFill>
                  <a:schemeClr val="tx1"/>
                </a:solidFill>
              </a:rPr>
              <a:t>:</a:t>
            </a:r>
          </a:p>
          <a:p>
            <a:pPr eaLnBrk="1" hangingPunct="1">
              <a:lnSpc>
                <a:spcPct val="80000"/>
              </a:lnSpc>
              <a:buFontTx/>
              <a:buNone/>
              <a:defRPr/>
            </a:pPr>
            <a:r>
              <a:rPr lang="en-US" altLang="nl-NL" sz="1800" dirty="0" smtClean="0">
                <a:solidFill>
                  <a:schemeClr val="tx1"/>
                </a:solidFill>
              </a:rPr>
              <a:t> </a:t>
            </a:r>
          </a:p>
          <a:p>
            <a:pPr marL="342900" indent="-342900" eaLnBrk="1" hangingPunct="1">
              <a:lnSpc>
                <a:spcPct val="80000"/>
              </a:lnSpc>
              <a:defRPr/>
            </a:pPr>
            <a:r>
              <a:rPr lang="ja-JP" altLang="en-US" sz="1800" dirty="0">
                <a:solidFill>
                  <a:schemeClr val="tx1"/>
                </a:solidFill>
              </a:rPr>
              <a:t>重複</a:t>
            </a:r>
            <a:r>
              <a:rPr lang="ja-JP" altLang="en-US" sz="1800" dirty="0" smtClean="0">
                <a:solidFill>
                  <a:schemeClr val="tx1"/>
                </a:solidFill>
              </a:rPr>
              <a:t>罹病が高齢者</a:t>
            </a:r>
            <a:r>
              <a:rPr lang="ja-JP" altLang="en-US" sz="1800" dirty="0">
                <a:solidFill>
                  <a:schemeClr val="tx1"/>
                </a:solidFill>
              </a:rPr>
              <a:t>の特徴</a:t>
            </a:r>
            <a:r>
              <a:rPr lang="ja-JP" altLang="en-US" sz="1800" dirty="0" smtClean="0">
                <a:solidFill>
                  <a:schemeClr val="tx1"/>
                </a:solidFill>
              </a:rPr>
              <a:t>で</a:t>
            </a:r>
            <a:r>
              <a:rPr lang="ja-JP" altLang="en-US" sz="1800" dirty="0" smtClean="0">
                <a:solidFill>
                  <a:schemeClr val="tx1"/>
                </a:solidFill>
              </a:rPr>
              <a:t>あるにもかかわらず、</a:t>
            </a:r>
            <a:r>
              <a:rPr lang="ja-JP" altLang="en-US" sz="1800" dirty="0" smtClean="0">
                <a:solidFill>
                  <a:schemeClr val="tx1"/>
                </a:solidFill>
              </a:rPr>
              <a:t>圧倒的に強調されているのが単一症状への介入である。</a:t>
            </a:r>
            <a:r>
              <a:rPr lang="en-US" altLang="nl-NL" sz="1800" dirty="0" smtClean="0">
                <a:solidFill>
                  <a:schemeClr val="tx1"/>
                </a:solidFill>
              </a:rPr>
              <a:t> </a:t>
            </a:r>
          </a:p>
          <a:p>
            <a:pPr marL="342900" indent="-342900" eaLnBrk="1" hangingPunct="1">
              <a:lnSpc>
                <a:spcPct val="80000"/>
              </a:lnSpc>
              <a:defRPr/>
            </a:pPr>
            <a:endParaRPr lang="en-US" altLang="nl-NL" sz="1800" dirty="0" smtClean="0">
              <a:solidFill>
                <a:schemeClr val="tx1"/>
              </a:solidFill>
            </a:endParaRPr>
          </a:p>
          <a:p>
            <a:pPr marL="342900" indent="-342900" eaLnBrk="1" hangingPunct="1">
              <a:lnSpc>
                <a:spcPct val="80000"/>
              </a:lnSpc>
              <a:defRPr/>
            </a:pPr>
            <a:r>
              <a:rPr lang="ja-JP" altLang="en-US" sz="1800" dirty="0" smtClean="0">
                <a:solidFill>
                  <a:schemeClr val="tx1"/>
                </a:solidFill>
              </a:rPr>
              <a:t>圧倒的な関心</a:t>
            </a:r>
            <a:r>
              <a:rPr lang="en-US" altLang="ja-JP" sz="1800" dirty="0" smtClean="0">
                <a:solidFill>
                  <a:schemeClr val="tx1"/>
                </a:solidFill>
              </a:rPr>
              <a:t>/</a:t>
            </a:r>
            <a:r>
              <a:rPr lang="ja-JP" altLang="en-US" sz="1800" dirty="0" smtClean="0">
                <a:solidFill>
                  <a:schemeClr val="tx1"/>
                </a:solidFill>
              </a:rPr>
              <a:t>注目は医薬品による介入のみである（</a:t>
            </a:r>
            <a:r>
              <a:rPr lang="en-US" altLang="ja-JP" sz="1800" dirty="0" smtClean="0">
                <a:solidFill>
                  <a:schemeClr val="tx1"/>
                </a:solidFill>
              </a:rPr>
              <a:t>RCT</a:t>
            </a:r>
            <a:r>
              <a:rPr lang="ja-JP" altLang="en-US" sz="1800" dirty="0" smtClean="0">
                <a:solidFill>
                  <a:schemeClr val="tx1"/>
                </a:solidFill>
              </a:rPr>
              <a:t>）</a:t>
            </a:r>
            <a:endParaRPr lang="en-US" altLang="nl-NL" sz="1800" dirty="0" smtClean="0">
              <a:solidFill>
                <a:schemeClr val="tx1"/>
              </a:solidFill>
            </a:endParaRPr>
          </a:p>
          <a:p>
            <a:pPr marL="342900" indent="-342900" eaLnBrk="1" hangingPunct="1">
              <a:lnSpc>
                <a:spcPct val="80000"/>
              </a:lnSpc>
              <a:defRPr/>
            </a:pPr>
            <a:endParaRPr lang="en-US" altLang="nl-NL" sz="1800" dirty="0" smtClean="0"/>
          </a:p>
          <a:p>
            <a:pPr marL="342900" indent="-342900" eaLnBrk="1" hangingPunct="1">
              <a:lnSpc>
                <a:spcPct val="80000"/>
              </a:lnSpc>
              <a:defRPr/>
            </a:pPr>
            <a:endParaRPr lang="en-US" altLang="nl-NL" sz="1800" dirty="0" smtClean="0"/>
          </a:p>
          <a:p>
            <a:pPr marL="342900" indent="-342900" eaLnBrk="1" hangingPunct="1">
              <a:lnSpc>
                <a:spcPct val="80000"/>
              </a:lnSpc>
              <a:defRPr/>
            </a:pPr>
            <a:endParaRPr lang="en-US" altLang="nl-NL" sz="1800" dirty="0" smtClean="0"/>
          </a:p>
          <a:p>
            <a:pPr marL="342900" indent="-342900" eaLnBrk="1" hangingPunct="1">
              <a:lnSpc>
                <a:spcPct val="80000"/>
              </a:lnSpc>
              <a:defRPr/>
            </a:pPr>
            <a:endParaRPr lang="en-US" altLang="nl-NL" sz="1800" dirty="0" smtClean="0"/>
          </a:p>
          <a:p>
            <a:pPr marL="342900" indent="-342900" eaLnBrk="1" hangingPunct="1">
              <a:lnSpc>
                <a:spcPct val="80000"/>
              </a:lnSpc>
              <a:defRPr/>
            </a:pPr>
            <a:endParaRPr lang="en-US" altLang="nl-NL" sz="1800" dirty="0" smtClean="0"/>
          </a:p>
          <a:p>
            <a:pPr marL="342900" indent="-342900" eaLnBrk="1" hangingPunct="1">
              <a:lnSpc>
                <a:spcPct val="80000"/>
              </a:lnSpc>
              <a:defRPr/>
            </a:pPr>
            <a:endParaRPr lang="en-US" altLang="nl-NL" sz="1800" b="1" dirty="0" smtClean="0"/>
          </a:p>
          <a:p>
            <a:pPr marL="342900" indent="-342900" eaLnBrk="1" hangingPunct="1">
              <a:lnSpc>
                <a:spcPct val="80000"/>
              </a:lnSpc>
              <a:defRPr/>
            </a:pPr>
            <a:endParaRPr lang="en-US" altLang="nl-NL" sz="1800" b="1" dirty="0" smtClean="0"/>
          </a:p>
          <a:p>
            <a:pPr marL="342900" indent="-342900" eaLnBrk="1" hangingPunct="1">
              <a:lnSpc>
                <a:spcPct val="80000"/>
              </a:lnSpc>
              <a:defRPr/>
            </a:pPr>
            <a:endParaRPr lang="en-US" altLang="nl-NL" sz="1800" dirty="0" smtClean="0"/>
          </a:p>
          <a:p>
            <a:pPr marL="342900" indent="-342900" eaLnBrk="1" hangingPunct="1">
              <a:lnSpc>
                <a:spcPct val="80000"/>
              </a:lnSpc>
              <a:defRPr/>
            </a:pPr>
            <a:endParaRPr lang="nl-NL" altLang="nl-NL" sz="18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77"/>
          <p:cNvSpPr>
            <a:spLocks noChangeArrowheads="1"/>
          </p:cNvSpPr>
          <p:nvPr/>
        </p:nvSpPr>
        <p:spPr bwMode="auto">
          <a:xfrm>
            <a:off x="595313" y="1844824"/>
            <a:ext cx="7993062" cy="4318000"/>
          </a:xfrm>
          <a:prstGeom prst="rect">
            <a:avLst/>
          </a:prstGeom>
          <a:pattFill prst="pct5">
            <a:fgClr>
              <a:schemeClr val="accent1"/>
            </a:fgClr>
            <a:bgClr>
              <a:schemeClr val="bg1"/>
            </a:bgClr>
          </a:pattFill>
          <a:ln w="9525" algn="ctr">
            <a:noFill/>
            <a:round/>
            <a:headEnd/>
            <a:tailEnd/>
          </a:ln>
        </p:spPr>
        <p:txBody>
          <a:bodyPr/>
          <a:lstStyle/>
          <a:p>
            <a:pPr marL="342900" indent="-342900"/>
            <a:endParaRPr lang="nl-NL" altLang="nl-NL"/>
          </a:p>
        </p:txBody>
      </p:sp>
      <p:sp>
        <p:nvSpPr>
          <p:cNvPr id="13315" name="Title 1"/>
          <p:cNvSpPr>
            <a:spLocks noGrp="1"/>
          </p:cNvSpPr>
          <p:nvPr>
            <p:ph type="title"/>
          </p:nvPr>
        </p:nvSpPr>
        <p:spPr>
          <a:xfrm>
            <a:off x="390042" y="836712"/>
            <a:ext cx="8208342" cy="1008112"/>
          </a:xfrm>
        </p:spPr>
        <p:txBody>
          <a:bodyPr/>
          <a:lstStyle/>
          <a:p>
            <a:pPr algn="l"/>
            <a:r>
              <a:rPr lang="ja-JP" altLang="en-US" sz="2200" b="1" dirty="0" smtClean="0">
                <a:solidFill>
                  <a:srgbClr val="FF6600"/>
                </a:solidFill>
              </a:rPr>
              <a:t>食事が不適切であると、エビデンスに基づく薬物治療はうまくいかない！</a:t>
            </a:r>
            <a:r>
              <a:rPr lang="en-US" altLang="nl-NL" sz="2200" b="1" dirty="0" smtClean="0">
                <a:solidFill>
                  <a:srgbClr val="FF6600"/>
                </a:solidFill>
              </a:rPr>
              <a:t> </a:t>
            </a:r>
            <a:r>
              <a:rPr lang="en-US" altLang="nl-NL" sz="2400" b="1" dirty="0" smtClean="0">
                <a:solidFill>
                  <a:srgbClr val="FF6600"/>
                </a:solidFill>
                <a:sym typeface="Wingdings" pitchFamily="2" charset="2"/>
              </a:rPr>
              <a:t/>
            </a:r>
            <a:br>
              <a:rPr lang="en-US" altLang="nl-NL" sz="2400" b="1" dirty="0" smtClean="0">
                <a:solidFill>
                  <a:srgbClr val="FF6600"/>
                </a:solidFill>
                <a:sym typeface="Wingdings" pitchFamily="2" charset="2"/>
              </a:rPr>
            </a:br>
            <a:r>
              <a:rPr lang="en-US" altLang="nl-NL" sz="2400" b="1" dirty="0" smtClean="0">
                <a:solidFill>
                  <a:srgbClr val="FF6600"/>
                </a:solidFill>
                <a:sym typeface="Wingdings" pitchFamily="2" charset="2"/>
              </a:rPr>
              <a:t>	</a:t>
            </a:r>
            <a:r>
              <a:rPr lang="ja-JP" altLang="en-US" sz="1800" b="1" dirty="0" smtClean="0">
                <a:solidFill>
                  <a:srgbClr val="FF6600"/>
                </a:solidFill>
              </a:rPr>
              <a:t>糖尿病性腎症（全世界の末期腎不全（</a:t>
            </a:r>
            <a:r>
              <a:rPr lang="en-US" altLang="ja-JP" sz="1800" b="1" dirty="0" smtClean="0">
                <a:solidFill>
                  <a:srgbClr val="FF6600"/>
                </a:solidFill>
              </a:rPr>
              <a:t>ESRD</a:t>
            </a:r>
            <a:r>
              <a:rPr lang="ja-JP" altLang="en-US" sz="1800" b="1" dirty="0" smtClean="0">
                <a:solidFill>
                  <a:srgbClr val="FF6600"/>
                </a:solidFill>
              </a:rPr>
              <a:t>）の</a:t>
            </a:r>
            <a:r>
              <a:rPr lang="ja-JP" altLang="en-US" sz="1800" b="1" dirty="0" smtClean="0">
                <a:solidFill>
                  <a:srgbClr val="FF6600"/>
                </a:solidFill>
              </a:rPr>
              <a:t>主因</a:t>
            </a:r>
            <a:r>
              <a:rPr lang="ja-JP" altLang="en-US" sz="1800" b="1" dirty="0" smtClean="0">
                <a:solidFill>
                  <a:srgbClr val="FF6600"/>
                </a:solidFill>
              </a:rPr>
              <a:t>）のデータ</a:t>
            </a:r>
            <a:r>
              <a:rPr lang="en-US" altLang="nl-NL" sz="1800" b="1" dirty="0" smtClean="0">
                <a:solidFill>
                  <a:srgbClr val="FF6600"/>
                </a:solidFill>
              </a:rPr>
              <a:t> </a:t>
            </a:r>
            <a:endParaRPr lang="nl-NL" altLang="nl-NL" sz="1800" b="1" dirty="0" smtClean="0">
              <a:solidFill>
                <a:srgbClr val="FF6600"/>
              </a:solidFill>
            </a:endParaRPr>
          </a:p>
        </p:txBody>
      </p:sp>
      <p:sp>
        <p:nvSpPr>
          <p:cNvPr id="3" name="Date Placeholder 2"/>
          <p:cNvSpPr>
            <a:spLocks noGrp="1"/>
          </p:cNvSpPr>
          <p:nvPr>
            <p:ph type="dt" sz="quarter" idx="10"/>
          </p:nvPr>
        </p:nvSpPr>
        <p:spPr/>
        <p:txBody>
          <a:bodyPr/>
          <a:lstStyle/>
          <a:p>
            <a:pPr>
              <a:defRPr/>
            </a:pPr>
            <a:fld id="{2B66939A-251A-4B9D-B8BB-B79A465A4E31}" type="datetime1">
              <a:rPr lang="nl-NL" smtClean="0"/>
              <a:pPr>
                <a:defRPr/>
              </a:pPr>
              <a:t>23-10-2014</a:t>
            </a:fld>
            <a:endParaRPr lang="nl-NL"/>
          </a:p>
        </p:txBody>
      </p:sp>
      <p:sp>
        <p:nvSpPr>
          <p:cNvPr id="4" name="Slide Number Placeholder 3"/>
          <p:cNvSpPr>
            <a:spLocks noGrp="1"/>
          </p:cNvSpPr>
          <p:nvPr>
            <p:ph type="sldNum" sz="quarter" idx="4294967295"/>
          </p:nvPr>
        </p:nvSpPr>
        <p:spPr>
          <a:xfrm>
            <a:off x="8243888" y="6526213"/>
            <a:ext cx="765175" cy="331787"/>
          </a:xfrm>
          <a:prstGeom prst="rect">
            <a:avLst/>
          </a:prstGeom>
        </p:spPr>
        <p:txBody>
          <a:bodyPr/>
          <a:lstStyle/>
          <a:p>
            <a:pPr>
              <a:defRPr/>
            </a:pPr>
            <a:fld id="{ADCF3E75-ADE5-4BD4-9DAA-6739B1B2D4AA}" type="slidenum">
              <a:rPr lang="nl-NL" smtClean="0"/>
              <a:pPr>
                <a:defRPr/>
              </a:pPr>
              <a:t>14</a:t>
            </a:fld>
            <a:endParaRPr lang="nl-NL"/>
          </a:p>
        </p:txBody>
      </p:sp>
      <p:grpSp>
        <p:nvGrpSpPr>
          <p:cNvPr id="2" name="Group 225"/>
          <p:cNvGrpSpPr>
            <a:grpSpLocks/>
          </p:cNvGrpSpPr>
          <p:nvPr/>
        </p:nvGrpSpPr>
        <p:grpSpPr bwMode="auto">
          <a:xfrm>
            <a:off x="1141413" y="2089150"/>
            <a:ext cx="6705600" cy="4191000"/>
            <a:chOff x="1138238" y="504825"/>
            <a:chExt cx="6253162" cy="3661879"/>
          </a:xfrm>
        </p:grpSpPr>
        <p:sp>
          <p:nvSpPr>
            <p:cNvPr id="13322" name="Rectangle 7"/>
            <p:cNvSpPr>
              <a:spLocks noChangeArrowheads="1"/>
            </p:cNvSpPr>
            <p:nvPr/>
          </p:nvSpPr>
          <p:spPr bwMode="auto">
            <a:xfrm>
              <a:off x="4191705" y="547627"/>
              <a:ext cx="441627" cy="151701"/>
            </a:xfrm>
            <a:prstGeom prst="rect">
              <a:avLst/>
            </a:prstGeom>
            <a:noFill/>
            <a:ln w="9525">
              <a:noFill/>
              <a:miter lim="800000"/>
              <a:headEnd/>
              <a:tailEnd/>
            </a:ln>
          </p:spPr>
          <p:txBody>
            <a:bodyPr wrap="none" lIns="0" tIns="0" rIns="0" bIns="0">
              <a:spAutoFit/>
            </a:bodyPr>
            <a:lstStyle/>
            <a:p>
              <a:r>
                <a:rPr lang="nl-NL" altLang="nl-NL" sz="1100" dirty="0">
                  <a:solidFill>
                    <a:srgbClr val="000000"/>
                  </a:solidFill>
                  <a:latin typeface="Calibri" pitchFamily="34" charset="0"/>
                </a:rPr>
                <a:t>Favours </a:t>
              </a:r>
              <a:endParaRPr lang="nl-NL" altLang="nl-NL" sz="1100" dirty="0">
                <a:latin typeface="Calibri" pitchFamily="34" charset="0"/>
              </a:endParaRPr>
            </a:p>
          </p:txBody>
        </p:sp>
        <p:sp>
          <p:nvSpPr>
            <p:cNvPr id="13323" name="Rectangle 8"/>
            <p:cNvSpPr>
              <a:spLocks noChangeArrowheads="1"/>
            </p:cNvSpPr>
            <p:nvPr/>
          </p:nvSpPr>
          <p:spPr bwMode="auto">
            <a:xfrm>
              <a:off x="5032819" y="547627"/>
              <a:ext cx="412087" cy="151701"/>
            </a:xfrm>
            <a:prstGeom prst="rect">
              <a:avLst/>
            </a:prstGeom>
            <a:noFill/>
            <a:ln w="9525">
              <a:noFill/>
              <a:miter lim="800000"/>
              <a:headEnd/>
              <a:tailEnd/>
            </a:ln>
          </p:spPr>
          <p:txBody>
            <a:bodyPr wrap="none" lIns="0" tIns="0" rIns="0" bIns="0">
              <a:spAutoFit/>
            </a:bodyPr>
            <a:lstStyle/>
            <a:p>
              <a:r>
                <a:rPr lang="nl-NL" altLang="nl-NL" sz="1100">
                  <a:solidFill>
                    <a:srgbClr val="000000"/>
                  </a:solidFill>
                  <a:latin typeface="Calibri" pitchFamily="34" charset="0"/>
                </a:rPr>
                <a:t>Favours</a:t>
              </a:r>
              <a:endParaRPr lang="nl-NL" altLang="nl-NL" sz="1100">
                <a:latin typeface="Calibri" pitchFamily="34" charset="0"/>
              </a:endParaRPr>
            </a:p>
          </p:txBody>
        </p:sp>
        <p:sp>
          <p:nvSpPr>
            <p:cNvPr id="13324" name="Rectangle 9"/>
            <p:cNvSpPr>
              <a:spLocks noChangeArrowheads="1"/>
            </p:cNvSpPr>
            <p:nvPr/>
          </p:nvSpPr>
          <p:spPr bwMode="auto">
            <a:xfrm>
              <a:off x="6923327" y="547627"/>
              <a:ext cx="251092" cy="151701"/>
            </a:xfrm>
            <a:prstGeom prst="rect">
              <a:avLst/>
            </a:prstGeom>
            <a:noFill/>
            <a:ln w="9525">
              <a:noFill/>
              <a:miter lim="800000"/>
              <a:headEnd/>
              <a:tailEnd/>
            </a:ln>
          </p:spPr>
          <p:txBody>
            <a:bodyPr wrap="none" lIns="0" tIns="0" rIns="0" bIns="0">
              <a:spAutoFit/>
            </a:bodyPr>
            <a:lstStyle/>
            <a:p>
              <a:r>
                <a:rPr lang="nl-NL" altLang="nl-NL" sz="1100">
                  <a:solidFill>
                    <a:srgbClr val="000000"/>
                  </a:solidFill>
                  <a:latin typeface="Calibri" pitchFamily="34" charset="0"/>
                </a:rPr>
                <a:t>p for</a:t>
              </a:r>
              <a:endParaRPr lang="nl-NL" altLang="nl-NL" sz="1100">
                <a:latin typeface="Calibri" pitchFamily="34" charset="0"/>
              </a:endParaRPr>
            </a:p>
          </p:txBody>
        </p:sp>
        <p:sp>
          <p:nvSpPr>
            <p:cNvPr id="13325" name="Rectangle 10"/>
            <p:cNvSpPr>
              <a:spLocks noChangeArrowheads="1"/>
            </p:cNvSpPr>
            <p:nvPr/>
          </p:nvSpPr>
          <p:spPr bwMode="auto">
            <a:xfrm>
              <a:off x="2648070" y="694161"/>
              <a:ext cx="217121" cy="151701"/>
            </a:xfrm>
            <a:prstGeom prst="rect">
              <a:avLst/>
            </a:prstGeom>
            <a:noFill/>
            <a:ln w="9525">
              <a:noFill/>
              <a:miter lim="800000"/>
              <a:headEnd/>
              <a:tailEnd/>
            </a:ln>
          </p:spPr>
          <p:txBody>
            <a:bodyPr wrap="none" lIns="0" tIns="0" rIns="0" bIns="0">
              <a:spAutoFit/>
            </a:bodyPr>
            <a:lstStyle/>
            <a:p>
              <a:r>
                <a:rPr lang="nl-NL" altLang="nl-NL" sz="1100">
                  <a:solidFill>
                    <a:srgbClr val="000000"/>
                  </a:solidFill>
                  <a:latin typeface="Calibri" pitchFamily="34" charset="0"/>
                </a:rPr>
                <a:t>ARB</a:t>
              </a:r>
              <a:endParaRPr lang="nl-NL" altLang="nl-NL" sz="1100">
                <a:latin typeface="Calibri" pitchFamily="34" charset="0"/>
              </a:endParaRPr>
            </a:p>
          </p:txBody>
        </p:sp>
        <p:sp>
          <p:nvSpPr>
            <p:cNvPr id="13326" name="Rectangle 11"/>
            <p:cNvSpPr>
              <a:spLocks noChangeArrowheads="1"/>
            </p:cNvSpPr>
            <p:nvPr/>
          </p:nvSpPr>
          <p:spPr bwMode="auto">
            <a:xfrm>
              <a:off x="3116143" y="694161"/>
              <a:ext cx="570127" cy="151701"/>
            </a:xfrm>
            <a:prstGeom prst="rect">
              <a:avLst/>
            </a:prstGeom>
            <a:noFill/>
            <a:ln w="9525">
              <a:noFill/>
              <a:miter lim="800000"/>
              <a:headEnd/>
              <a:tailEnd/>
            </a:ln>
          </p:spPr>
          <p:txBody>
            <a:bodyPr wrap="none" lIns="0" tIns="0" rIns="0" bIns="0">
              <a:spAutoFit/>
            </a:bodyPr>
            <a:lstStyle/>
            <a:p>
              <a:r>
                <a:rPr lang="nl-NL" altLang="nl-NL" sz="1100" dirty="0">
                  <a:solidFill>
                    <a:srgbClr val="000000"/>
                  </a:solidFill>
                  <a:latin typeface="Calibri" pitchFamily="34" charset="0"/>
                </a:rPr>
                <a:t>Non-RAASi</a:t>
              </a:r>
              <a:endParaRPr lang="nl-NL" altLang="nl-NL" sz="1100" dirty="0">
                <a:latin typeface="Calibri" pitchFamily="34" charset="0"/>
              </a:endParaRPr>
            </a:p>
          </p:txBody>
        </p:sp>
        <p:sp>
          <p:nvSpPr>
            <p:cNvPr id="13327" name="Rectangle 12"/>
            <p:cNvSpPr>
              <a:spLocks noChangeArrowheads="1"/>
            </p:cNvSpPr>
            <p:nvPr/>
          </p:nvSpPr>
          <p:spPr bwMode="auto">
            <a:xfrm>
              <a:off x="4297021" y="694161"/>
              <a:ext cx="217121" cy="151701"/>
            </a:xfrm>
            <a:prstGeom prst="rect">
              <a:avLst/>
            </a:prstGeom>
            <a:noFill/>
            <a:ln w="9525">
              <a:noFill/>
              <a:miter lim="800000"/>
              <a:headEnd/>
              <a:tailEnd/>
            </a:ln>
          </p:spPr>
          <p:txBody>
            <a:bodyPr wrap="none" lIns="0" tIns="0" rIns="0" bIns="0">
              <a:spAutoFit/>
            </a:bodyPr>
            <a:lstStyle/>
            <a:p>
              <a:r>
                <a:rPr lang="nl-NL" altLang="nl-NL" sz="1100" dirty="0">
                  <a:solidFill>
                    <a:srgbClr val="000000"/>
                  </a:solidFill>
                  <a:latin typeface="Calibri" pitchFamily="34" charset="0"/>
                </a:rPr>
                <a:t>ARB</a:t>
              </a:r>
              <a:endParaRPr lang="nl-NL" altLang="nl-NL" sz="1100" dirty="0">
                <a:latin typeface="Calibri" pitchFamily="34" charset="0"/>
              </a:endParaRPr>
            </a:p>
          </p:txBody>
        </p:sp>
        <p:sp>
          <p:nvSpPr>
            <p:cNvPr id="13328" name="Rectangle 13"/>
            <p:cNvSpPr>
              <a:spLocks noChangeArrowheads="1"/>
            </p:cNvSpPr>
            <p:nvPr/>
          </p:nvSpPr>
          <p:spPr bwMode="auto">
            <a:xfrm>
              <a:off x="4958220" y="694161"/>
              <a:ext cx="570127" cy="151701"/>
            </a:xfrm>
            <a:prstGeom prst="rect">
              <a:avLst/>
            </a:prstGeom>
            <a:noFill/>
            <a:ln w="9525">
              <a:noFill/>
              <a:miter lim="800000"/>
              <a:headEnd/>
              <a:tailEnd/>
            </a:ln>
          </p:spPr>
          <p:txBody>
            <a:bodyPr wrap="none" lIns="0" tIns="0" rIns="0" bIns="0">
              <a:spAutoFit/>
            </a:bodyPr>
            <a:lstStyle/>
            <a:p>
              <a:r>
                <a:rPr lang="nl-NL" altLang="nl-NL" sz="1100" dirty="0">
                  <a:solidFill>
                    <a:srgbClr val="000000"/>
                  </a:solidFill>
                  <a:latin typeface="Calibri" pitchFamily="34" charset="0"/>
                </a:rPr>
                <a:t>Non-RAASi</a:t>
              </a:r>
              <a:endParaRPr lang="nl-NL" altLang="nl-NL" sz="1100" dirty="0">
                <a:latin typeface="Calibri" pitchFamily="34" charset="0"/>
              </a:endParaRPr>
            </a:p>
          </p:txBody>
        </p:sp>
        <p:sp>
          <p:nvSpPr>
            <p:cNvPr id="13329" name="Rectangle 14"/>
            <p:cNvSpPr>
              <a:spLocks noChangeArrowheads="1"/>
            </p:cNvSpPr>
            <p:nvPr/>
          </p:nvSpPr>
          <p:spPr bwMode="auto">
            <a:xfrm>
              <a:off x="6908700" y="694161"/>
              <a:ext cx="289495" cy="151701"/>
            </a:xfrm>
            <a:prstGeom prst="rect">
              <a:avLst/>
            </a:prstGeom>
            <a:noFill/>
            <a:ln w="9525">
              <a:noFill/>
              <a:miter lim="800000"/>
              <a:headEnd/>
              <a:tailEnd/>
            </a:ln>
          </p:spPr>
          <p:txBody>
            <a:bodyPr wrap="none" lIns="0" tIns="0" rIns="0" bIns="0">
              <a:spAutoFit/>
            </a:bodyPr>
            <a:lstStyle/>
            <a:p>
              <a:r>
                <a:rPr lang="nl-NL" altLang="nl-NL" sz="1100" dirty="0">
                  <a:solidFill>
                    <a:srgbClr val="000000"/>
                  </a:solidFill>
                  <a:latin typeface="Calibri" pitchFamily="34" charset="0"/>
                </a:rPr>
                <a:t>trend</a:t>
              </a:r>
              <a:endParaRPr lang="nl-NL" altLang="nl-NL" sz="1100" dirty="0">
                <a:latin typeface="Calibri" pitchFamily="34" charset="0"/>
              </a:endParaRPr>
            </a:p>
          </p:txBody>
        </p:sp>
        <p:sp>
          <p:nvSpPr>
            <p:cNvPr id="13330" name="Rectangle 15"/>
            <p:cNvSpPr>
              <a:spLocks noChangeArrowheads="1"/>
            </p:cNvSpPr>
            <p:nvPr/>
          </p:nvSpPr>
          <p:spPr bwMode="auto">
            <a:xfrm>
              <a:off x="1160178" y="934592"/>
              <a:ext cx="1004536" cy="129698"/>
            </a:xfrm>
            <a:prstGeom prst="rect">
              <a:avLst/>
            </a:prstGeom>
            <a:noFill/>
            <a:ln w="9525">
              <a:noFill/>
              <a:miter lim="800000"/>
              <a:headEnd/>
              <a:tailEnd/>
            </a:ln>
          </p:spPr>
          <p:txBody>
            <a:bodyPr wrap="none" lIns="0" tIns="0" rIns="0" bIns="0">
              <a:spAutoFit/>
            </a:bodyPr>
            <a:lstStyle/>
            <a:p>
              <a:r>
                <a:rPr lang="ja-JP" altLang="en-US" sz="1200" b="1" dirty="0" smtClean="0">
                  <a:solidFill>
                    <a:srgbClr val="000000"/>
                  </a:solidFill>
                  <a:latin typeface="Calibri" pitchFamily="34" charset="0"/>
                </a:rPr>
                <a:t>腎臓アウトカム</a:t>
              </a:r>
              <a:endParaRPr lang="nl-NL" altLang="nl-NL" sz="2800" dirty="0">
                <a:latin typeface="Calibri" pitchFamily="34" charset="0"/>
              </a:endParaRPr>
            </a:p>
          </p:txBody>
        </p:sp>
        <p:sp>
          <p:nvSpPr>
            <p:cNvPr id="13331" name="Rectangle 16"/>
            <p:cNvSpPr>
              <a:spLocks noChangeArrowheads="1"/>
            </p:cNvSpPr>
            <p:nvPr/>
          </p:nvSpPr>
          <p:spPr bwMode="auto">
            <a:xfrm>
              <a:off x="1160178" y="1199209"/>
              <a:ext cx="942334"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Na:Cr &lt;121 mmol/g</a:t>
              </a:r>
              <a:endParaRPr lang="nl-NL" altLang="nl-NL" sz="2400">
                <a:latin typeface="Calibri" pitchFamily="34" charset="0"/>
              </a:endParaRPr>
            </a:p>
          </p:txBody>
        </p:sp>
        <p:sp>
          <p:nvSpPr>
            <p:cNvPr id="13332" name="Rectangle 17"/>
            <p:cNvSpPr>
              <a:spLocks noChangeArrowheads="1"/>
            </p:cNvSpPr>
            <p:nvPr/>
          </p:nvSpPr>
          <p:spPr bwMode="auto">
            <a:xfrm>
              <a:off x="2638997" y="1199209"/>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40/173</a:t>
              </a:r>
              <a:endParaRPr lang="nl-NL" altLang="nl-NL" sz="2400">
                <a:latin typeface="Calibri" pitchFamily="34" charset="0"/>
              </a:endParaRPr>
            </a:p>
          </p:txBody>
        </p:sp>
        <p:sp>
          <p:nvSpPr>
            <p:cNvPr id="13333" name="Rectangle 18"/>
            <p:cNvSpPr>
              <a:spLocks noChangeArrowheads="1"/>
            </p:cNvSpPr>
            <p:nvPr/>
          </p:nvSpPr>
          <p:spPr bwMode="auto">
            <a:xfrm>
              <a:off x="3265045" y="1199209"/>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75/219</a:t>
              </a:r>
              <a:endParaRPr lang="nl-NL" altLang="nl-NL" sz="2400">
                <a:latin typeface="Calibri" pitchFamily="34" charset="0"/>
              </a:endParaRPr>
            </a:p>
          </p:txBody>
        </p:sp>
        <p:sp>
          <p:nvSpPr>
            <p:cNvPr id="13334" name="Rectangle 19"/>
            <p:cNvSpPr>
              <a:spLocks noChangeArrowheads="1"/>
            </p:cNvSpPr>
            <p:nvPr/>
          </p:nvSpPr>
          <p:spPr bwMode="auto">
            <a:xfrm>
              <a:off x="5772594" y="1199209"/>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0.57</a:t>
              </a:r>
              <a:endParaRPr lang="nl-NL" altLang="nl-NL" sz="2400">
                <a:latin typeface="Calibri" pitchFamily="34" charset="0"/>
              </a:endParaRPr>
            </a:p>
          </p:txBody>
        </p:sp>
        <p:sp>
          <p:nvSpPr>
            <p:cNvPr id="13335" name="Rectangle 20"/>
            <p:cNvSpPr>
              <a:spLocks noChangeArrowheads="1"/>
            </p:cNvSpPr>
            <p:nvPr/>
          </p:nvSpPr>
          <p:spPr bwMode="auto">
            <a:xfrm>
              <a:off x="6051975" y="1199209"/>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36" name="Rectangle 21"/>
            <p:cNvSpPr>
              <a:spLocks noChangeArrowheads="1"/>
            </p:cNvSpPr>
            <p:nvPr/>
          </p:nvSpPr>
          <p:spPr bwMode="auto">
            <a:xfrm>
              <a:off x="6088544" y="1199209"/>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0.39</a:t>
              </a:r>
              <a:endParaRPr lang="nl-NL" altLang="nl-NL" sz="2400">
                <a:latin typeface="Calibri" pitchFamily="34" charset="0"/>
              </a:endParaRPr>
            </a:p>
          </p:txBody>
        </p:sp>
        <p:sp>
          <p:nvSpPr>
            <p:cNvPr id="13337" name="Rectangle 22"/>
            <p:cNvSpPr>
              <a:spLocks noChangeArrowheads="1"/>
            </p:cNvSpPr>
            <p:nvPr/>
          </p:nvSpPr>
          <p:spPr bwMode="auto">
            <a:xfrm>
              <a:off x="6345984" y="1199209"/>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38" name="Rectangle 23"/>
            <p:cNvSpPr>
              <a:spLocks noChangeArrowheads="1"/>
            </p:cNvSpPr>
            <p:nvPr/>
          </p:nvSpPr>
          <p:spPr bwMode="auto">
            <a:xfrm>
              <a:off x="6413269" y="1199209"/>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0.84</a:t>
              </a:r>
              <a:endParaRPr lang="nl-NL" altLang="nl-NL" sz="2400">
                <a:latin typeface="Calibri" pitchFamily="34" charset="0"/>
              </a:endParaRPr>
            </a:p>
          </p:txBody>
        </p:sp>
        <p:sp>
          <p:nvSpPr>
            <p:cNvPr id="13339" name="Rectangle 24"/>
            <p:cNvSpPr>
              <a:spLocks noChangeArrowheads="1"/>
            </p:cNvSpPr>
            <p:nvPr/>
          </p:nvSpPr>
          <p:spPr bwMode="auto">
            <a:xfrm>
              <a:off x="6639992" y="1199209"/>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40" name="Rectangle 25"/>
            <p:cNvSpPr>
              <a:spLocks noChangeArrowheads="1"/>
            </p:cNvSpPr>
            <p:nvPr/>
          </p:nvSpPr>
          <p:spPr bwMode="auto">
            <a:xfrm>
              <a:off x="1160178" y="1425412"/>
              <a:ext cx="1209674"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121&lt;Na:Cr  &lt;153 mmol/g</a:t>
              </a:r>
              <a:endParaRPr lang="nl-NL" altLang="nl-NL" sz="2400">
                <a:latin typeface="Calibri" pitchFamily="34" charset="0"/>
              </a:endParaRPr>
            </a:p>
          </p:txBody>
        </p:sp>
        <p:sp>
          <p:nvSpPr>
            <p:cNvPr id="13341" name="Rectangle 26"/>
            <p:cNvSpPr>
              <a:spLocks noChangeArrowheads="1"/>
            </p:cNvSpPr>
            <p:nvPr/>
          </p:nvSpPr>
          <p:spPr bwMode="auto">
            <a:xfrm>
              <a:off x="2638997" y="1425412"/>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54/175</a:t>
              </a:r>
              <a:endParaRPr lang="nl-NL" altLang="nl-NL" sz="2400">
                <a:latin typeface="Calibri" pitchFamily="34" charset="0"/>
              </a:endParaRPr>
            </a:p>
          </p:txBody>
        </p:sp>
        <p:sp>
          <p:nvSpPr>
            <p:cNvPr id="13342" name="Rectangle 27"/>
            <p:cNvSpPr>
              <a:spLocks noChangeArrowheads="1"/>
            </p:cNvSpPr>
            <p:nvPr/>
          </p:nvSpPr>
          <p:spPr bwMode="auto">
            <a:xfrm>
              <a:off x="3265045" y="1425412"/>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72/218</a:t>
              </a:r>
              <a:endParaRPr lang="nl-NL" altLang="nl-NL" sz="2400">
                <a:latin typeface="Calibri" pitchFamily="34" charset="0"/>
              </a:endParaRPr>
            </a:p>
          </p:txBody>
        </p:sp>
        <p:sp>
          <p:nvSpPr>
            <p:cNvPr id="13343" name="Rectangle 28"/>
            <p:cNvSpPr>
              <a:spLocks noChangeArrowheads="1"/>
            </p:cNvSpPr>
            <p:nvPr/>
          </p:nvSpPr>
          <p:spPr bwMode="auto">
            <a:xfrm>
              <a:off x="5772594" y="1425412"/>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1.00</a:t>
              </a:r>
              <a:endParaRPr lang="nl-NL" altLang="nl-NL" sz="2400">
                <a:latin typeface="Calibri" pitchFamily="34" charset="0"/>
              </a:endParaRPr>
            </a:p>
          </p:txBody>
        </p:sp>
        <p:sp>
          <p:nvSpPr>
            <p:cNvPr id="13344" name="Rectangle 29"/>
            <p:cNvSpPr>
              <a:spLocks noChangeArrowheads="1"/>
            </p:cNvSpPr>
            <p:nvPr/>
          </p:nvSpPr>
          <p:spPr bwMode="auto">
            <a:xfrm>
              <a:off x="6051975" y="1425412"/>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45" name="Rectangle 30"/>
            <p:cNvSpPr>
              <a:spLocks noChangeArrowheads="1"/>
            </p:cNvSpPr>
            <p:nvPr/>
          </p:nvSpPr>
          <p:spPr bwMode="auto">
            <a:xfrm>
              <a:off x="6117218" y="1425412"/>
              <a:ext cx="211213" cy="137910"/>
            </a:xfrm>
            <a:prstGeom prst="rect">
              <a:avLst/>
            </a:prstGeom>
            <a:noFill/>
            <a:ln w="9525">
              <a:noFill/>
              <a:miter lim="800000"/>
              <a:headEnd/>
              <a:tailEnd/>
            </a:ln>
          </p:spPr>
          <p:txBody>
            <a:bodyPr wrap="none" lIns="0" tIns="0" rIns="0" bIns="0">
              <a:spAutoFit/>
            </a:bodyPr>
            <a:lstStyle/>
            <a:p>
              <a:pPr algn="r"/>
              <a:r>
                <a:rPr lang="nl-NL" altLang="nl-NL" sz="1000">
                  <a:solidFill>
                    <a:srgbClr val="000000"/>
                  </a:solidFill>
                  <a:latin typeface="Calibri" pitchFamily="34" charset="0"/>
                </a:rPr>
                <a:t>0.70</a:t>
              </a:r>
              <a:endParaRPr lang="nl-NL" altLang="nl-NL" sz="2400">
                <a:latin typeface="Calibri" pitchFamily="34" charset="0"/>
              </a:endParaRPr>
            </a:p>
          </p:txBody>
        </p:sp>
        <p:sp>
          <p:nvSpPr>
            <p:cNvPr id="13346" name="Rectangle 31"/>
            <p:cNvSpPr>
              <a:spLocks noChangeArrowheads="1"/>
            </p:cNvSpPr>
            <p:nvPr/>
          </p:nvSpPr>
          <p:spPr bwMode="auto">
            <a:xfrm>
              <a:off x="6345984" y="1425412"/>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47" name="Rectangle 32"/>
            <p:cNvSpPr>
              <a:spLocks noChangeArrowheads="1"/>
            </p:cNvSpPr>
            <p:nvPr/>
          </p:nvSpPr>
          <p:spPr bwMode="auto">
            <a:xfrm>
              <a:off x="6413269" y="1425412"/>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1.42</a:t>
              </a:r>
              <a:endParaRPr lang="nl-NL" altLang="nl-NL" sz="2400">
                <a:latin typeface="Calibri" pitchFamily="34" charset="0"/>
              </a:endParaRPr>
            </a:p>
          </p:txBody>
        </p:sp>
        <p:sp>
          <p:nvSpPr>
            <p:cNvPr id="13348" name="Rectangle 33"/>
            <p:cNvSpPr>
              <a:spLocks noChangeArrowheads="1"/>
            </p:cNvSpPr>
            <p:nvPr/>
          </p:nvSpPr>
          <p:spPr bwMode="auto">
            <a:xfrm>
              <a:off x="6639992" y="1425412"/>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49" name="Rectangle 34"/>
            <p:cNvSpPr>
              <a:spLocks noChangeArrowheads="1"/>
            </p:cNvSpPr>
            <p:nvPr/>
          </p:nvSpPr>
          <p:spPr bwMode="auto">
            <a:xfrm>
              <a:off x="6894072" y="1464313"/>
              <a:ext cx="33085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&lt;0.001</a:t>
              </a:r>
              <a:endParaRPr lang="nl-NL" altLang="nl-NL" sz="2400">
                <a:latin typeface="Calibri" pitchFamily="34" charset="0"/>
              </a:endParaRPr>
            </a:p>
          </p:txBody>
        </p:sp>
        <p:sp>
          <p:nvSpPr>
            <p:cNvPr id="13350" name="Rectangle 35"/>
            <p:cNvSpPr>
              <a:spLocks noChangeArrowheads="1"/>
            </p:cNvSpPr>
            <p:nvPr/>
          </p:nvSpPr>
          <p:spPr bwMode="auto">
            <a:xfrm>
              <a:off x="1160178" y="1651618"/>
              <a:ext cx="968920"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Na:Cr ≥ 153 mmol/g</a:t>
              </a:r>
              <a:endParaRPr lang="nl-NL" altLang="nl-NL" sz="2400">
                <a:latin typeface="Calibri" pitchFamily="34" charset="0"/>
              </a:endParaRPr>
            </a:p>
          </p:txBody>
        </p:sp>
        <p:sp>
          <p:nvSpPr>
            <p:cNvPr id="13351" name="Rectangle 36"/>
            <p:cNvSpPr>
              <a:spLocks noChangeArrowheads="1"/>
            </p:cNvSpPr>
            <p:nvPr/>
          </p:nvSpPr>
          <p:spPr bwMode="auto">
            <a:xfrm>
              <a:off x="2638997" y="1651618"/>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56/151</a:t>
              </a:r>
              <a:endParaRPr lang="nl-NL" altLang="nl-NL" sz="2400">
                <a:latin typeface="Calibri" pitchFamily="34" charset="0"/>
              </a:endParaRPr>
            </a:p>
          </p:txBody>
        </p:sp>
        <p:sp>
          <p:nvSpPr>
            <p:cNvPr id="13352" name="Rectangle 37"/>
            <p:cNvSpPr>
              <a:spLocks noChangeArrowheads="1"/>
            </p:cNvSpPr>
            <p:nvPr/>
          </p:nvSpPr>
          <p:spPr bwMode="auto">
            <a:xfrm>
              <a:off x="3265045" y="1651618"/>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75/241</a:t>
              </a:r>
              <a:endParaRPr lang="nl-NL" altLang="nl-NL" sz="2400">
                <a:latin typeface="Calibri" pitchFamily="34" charset="0"/>
              </a:endParaRPr>
            </a:p>
          </p:txBody>
        </p:sp>
        <p:sp>
          <p:nvSpPr>
            <p:cNvPr id="13353" name="Rectangle 38"/>
            <p:cNvSpPr>
              <a:spLocks noChangeArrowheads="1"/>
            </p:cNvSpPr>
            <p:nvPr/>
          </p:nvSpPr>
          <p:spPr bwMode="auto">
            <a:xfrm>
              <a:off x="5772594" y="165161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1.37</a:t>
              </a:r>
              <a:endParaRPr lang="nl-NL" altLang="nl-NL" sz="2400">
                <a:latin typeface="Calibri" pitchFamily="34" charset="0"/>
              </a:endParaRPr>
            </a:p>
          </p:txBody>
        </p:sp>
        <p:sp>
          <p:nvSpPr>
            <p:cNvPr id="13354" name="Rectangle 39"/>
            <p:cNvSpPr>
              <a:spLocks noChangeArrowheads="1"/>
            </p:cNvSpPr>
            <p:nvPr/>
          </p:nvSpPr>
          <p:spPr bwMode="auto">
            <a:xfrm>
              <a:off x="6051975" y="165161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55" name="Rectangle 40"/>
            <p:cNvSpPr>
              <a:spLocks noChangeArrowheads="1"/>
            </p:cNvSpPr>
            <p:nvPr/>
          </p:nvSpPr>
          <p:spPr bwMode="auto">
            <a:xfrm>
              <a:off x="6088544" y="165161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0.96</a:t>
              </a:r>
              <a:endParaRPr lang="nl-NL" altLang="nl-NL" sz="2400">
                <a:latin typeface="Calibri" pitchFamily="34" charset="0"/>
              </a:endParaRPr>
            </a:p>
          </p:txBody>
        </p:sp>
        <p:sp>
          <p:nvSpPr>
            <p:cNvPr id="13356" name="Rectangle 41"/>
            <p:cNvSpPr>
              <a:spLocks noChangeArrowheads="1"/>
            </p:cNvSpPr>
            <p:nvPr/>
          </p:nvSpPr>
          <p:spPr bwMode="auto">
            <a:xfrm>
              <a:off x="6345984" y="165161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57" name="Rectangle 42"/>
            <p:cNvSpPr>
              <a:spLocks noChangeArrowheads="1"/>
            </p:cNvSpPr>
            <p:nvPr/>
          </p:nvSpPr>
          <p:spPr bwMode="auto">
            <a:xfrm>
              <a:off x="6413269" y="165161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1.96</a:t>
              </a:r>
              <a:endParaRPr lang="nl-NL" altLang="nl-NL" sz="2400">
                <a:latin typeface="Calibri" pitchFamily="34" charset="0"/>
              </a:endParaRPr>
            </a:p>
          </p:txBody>
        </p:sp>
        <p:sp>
          <p:nvSpPr>
            <p:cNvPr id="13358" name="Rectangle 43"/>
            <p:cNvSpPr>
              <a:spLocks noChangeArrowheads="1"/>
            </p:cNvSpPr>
            <p:nvPr/>
          </p:nvSpPr>
          <p:spPr bwMode="auto">
            <a:xfrm>
              <a:off x="6647306" y="165161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59" name="Rectangle 44"/>
            <p:cNvSpPr>
              <a:spLocks noChangeArrowheads="1"/>
            </p:cNvSpPr>
            <p:nvPr/>
          </p:nvSpPr>
          <p:spPr bwMode="auto">
            <a:xfrm>
              <a:off x="1160178" y="1884937"/>
              <a:ext cx="341190"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Overall</a:t>
              </a:r>
              <a:endParaRPr lang="nl-NL" altLang="nl-NL" sz="2400">
                <a:latin typeface="Calibri" pitchFamily="34" charset="0"/>
              </a:endParaRPr>
            </a:p>
          </p:txBody>
        </p:sp>
        <p:sp>
          <p:nvSpPr>
            <p:cNvPr id="13360" name="Rectangle 45"/>
            <p:cNvSpPr>
              <a:spLocks noChangeArrowheads="1"/>
            </p:cNvSpPr>
            <p:nvPr/>
          </p:nvSpPr>
          <p:spPr bwMode="auto">
            <a:xfrm>
              <a:off x="2609742" y="1884937"/>
              <a:ext cx="40913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150/499</a:t>
              </a:r>
              <a:endParaRPr lang="nl-NL" altLang="nl-NL" sz="2400">
                <a:latin typeface="Calibri" pitchFamily="34" charset="0"/>
              </a:endParaRPr>
            </a:p>
          </p:txBody>
        </p:sp>
        <p:sp>
          <p:nvSpPr>
            <p:cNvPr id="13361" name="Rectangle 46"/>
            <p:cNvSpPr>
              <a:spLocks noChangeArrowheads="1"/>
            </p:cNvSpPr>
            <p:nvPr/>
          </p:nvSpPr>
          <p:spPr bwMode="auto">
            <a:xfrm>
              <a:off x="3235790" y="1884937"/>
              <a:ext cx="40913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222/678</a:t>
              </a:r>
              <a:endParaRPr lang="nl-NL" altLang="nl-NL" sz="2400">
                <a:latin typeface="Calibri" pitchFamily="34" charset="0"/>
              </a:endParaRPr>
            </a:p>
          </p:txBody>
        </p:sp>
        <p:sp>
          <p:nvSpPr>
            <p:cNvPr id="13362" name="Rectangle 47"/>
            <p:cNvSpPr>
              <a:spLocks noChangeArrowheads="1"/>
            </p:cNvSpPr>
            <p:nvPr/>
          </p:nvSpPr>
          <p:spPr bwMode="auto">
            <a:xfrm>
              <a:off x="5772594" y="1884937"/>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0.92</a:t>
              </a:r>
              <a:endParaRPr lang="nl-NL" altLang="nl-NL" sz="2400">
                <a:latin typeface="Calibri" pitchFamily="34" charset="0"/>
              </a:endParaRPr>
            </a:p>
          </p:txBody>
        </p:sp>
        <p:sp>
          <p:nvSpPr>
            <p:cNvPr id="13363" name="Rectangle 48"/>
            <p:cNvSpPr>
              <a:spLocks noChangeArrowheads="1"/>
            </p:cNvSpPr>
            <p:nvPr/>
          </p:nvSpPr>
          <p:spPr bwMode="auto">
            <a:xfrm>
              <a:off x="6051975" y="1884937"/>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64" name="Rectangle 49"/>
            <p:cNvSpPr>
              <a:spLocks noChangeArrowheads="1"/>
            </p:cNvSpPr>
            <p:nvPr/>
          </p:nvSpPr>
          <p:spPr bwMode="auto">
            <a:xfrm>
              <a:off x="6088544" y="1884937"/>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0.75</a:t>
              </a:r>
              <a:endParaRPr lang="nl-NL" altLang="nl-NL" sz="2400">
                <a:latin typeface="Calibri" pitchFamily="34" charset="0"/>
              </a:endParaRPr>
            </a:p>
          </p:txBody>
        </p:sp>
        <p:sp>
          <p:nvSpPr>
            <p:cNvPr id="13365" name="Rectangle 50"/>
            <p:cNvSpPr>
              <a:spLocks noChangeArrowheads="1"/>
            </p:cNvSpPr>
            <p:nvPr/>
          </p:nvSpPr>
          <p:spPr bwMode="auto">
            <a:xfrm>
              <a:off x="6345984" y="1884937"/>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66" name="Rectangle 51"/>
            <p:cNvSpPr>
              <a:spLocks noChangeArrowheads="1"/>
            </p:cNvSpPr>
            <p:nvPr/>
          </p:nvSpPr>
          <p:spPr bwMode="auto">
            <a:xfrm>
              <a:off x="6413269" y="1884937"/>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1.14</a:t>
              </a:r>
              <a:endParaRPr lang="nl-NL" altLang="nl-NL" sz="2400">
                <a:latin typeface="Calibri" pitchFamily="34" charset="0"/>
              </a:endParaRPr>
            </a:p>
          </p:txBody>
        </p:sp>
        <p:sp>
          <p:nvSpPr>
            <p:cNvPr id="13367" name="Rectangle 52"/>
            <p:cNvSpPr>
              <a:spLocks noChangeArrowheads="1"/>
            </p:cNvSpPr>
            <p:nvPr/>
          </p:nvSpPr>
          <p:spPr bwMode="auto">
            <a:xfrm>
              <a:off x="6647306" y="1884937"/>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3368" name="Rectangle 91"/>
            <p:cNvSpPr>
              <a:spLocks noChangeArrowheads="1"/>
            </p:cNvSpPr>
            <p:nvPr/>
          </p:nvSpPr>
          <p:spPr bwMode="auto">
            <a:xfrm>
              <a:off x="1160178" y="2452610"/>
              <a:ext cx="1148041" cy="129698"/>
            </a:xfrm>
            <a:prstGeom prst="rect">
              <a:avLst/>
            </a:prstGeom>
            <a:noFill/>
            <a:ln w="9525">
              <a:noFill/>
              <a:miter lim="800000"/>
              <a:headEnd/>
              <a:tailEnd/>
            </a:ln>
          </p:spPr>
          <p:txBody>
            <a:bodyPr wrap="none" lIns="0" tIns="0" rIns="0" bIns="0">
              <a:spAutoFit/>
            </a:bodyPr>
            <a:lstStyle/>
            <a:p>
              <a:r>
                <a:rPr lang="ja-JP" altLang="en-US" sz="1200" b="1" dirty="0" smtClean="0">
                  <a:solidFill>
                    <a:srgbClr val="000000"/>
                  </a:solidFill>
                  <a:latin typeface="Calibri" pitchFamily="34" charset="0"/>
                </a:rPr>
                <a:t>心血管アウトカム</a:t>
              </a:r>
              <a:endParaRPr lang="nl-NL" altLang="nl-NL" sz="1200" dirty="0">
                <a:latin typeface="Calibri" pitchFamily="34" charset="0"/>
              </a:endParaRPr>
            </a:p>
          </p:txBody>
        </p:sp>
        <p:sp>
          <p:nvSpPr>
            <p:cNvPr id="13369" name="Rectangle 92"/>
            <p:cNvSpPr>
              <a:spLocks noChangeArrowheads="1"/>
            </p:cNvSpPr>
            <p:nvPr/>
          </p:nvSpPr>
          <p:spPr bwMode="auto">
            <a:xfrm>
              <a:off x="1160178" y="2703000"/>
              <a:ext cx="942334"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Na:Cr &lt;121 mmol/g</a:t>
              </a:r>
              <a:endParaRPr lang="nl-NL" altLang="nl-NL" sz="1000">
                <a:latin typeface="Calibri" pitchFamily="34" charset="0"/>
              </a:endParaRPr>
            </a:p>
          </p:txBody>
        </p:sp>
        <p:sp>
          <p:nvSpPr>
            <p:cNvPr id="13370" name="Rectangle 93"/>
            <p:cNvSpPr>
              <a:spLocks noChangeArrowheads="1"/>
            </p:cNvSpPr>
            <p:nvPr/>
          </p:nvSpPr>
          <p:spPr bwMode="auto">
            <a:xfrm>
              <a:off x="2638997" y="2703000"/>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45/173</a:t>
              </a:r>
              <a:endParaRPr lang="nl-NL" altLang="nl-NL" sz="1000">
                <a:latin typeface="Calibri" pitchFamily="34" charset="0"/>
              </a:endParaRPr>
            </a:p>
          </p:txBody>
        </p:sp>
        <p:sp>
          <p:nvSpPr>
            <p:cNvPr id="13371" name="Rectangle 94"/>
            <p:cNvSpPr>
              <a:spLocks noChangeArrowheads="1"/>
            </p:cNvSpPr>
            <p:nvPr/>
          </p:nvSpPr>
          <p:spPr bwMode="auto">
            <a:xfrm>
              <a:off x="3265045" y="2703000"/>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64/219</a:t>
              </a:r>
              <a:endParaRPr lang="nl-NL" altLang="nl-NL" sz="1000">
                <a:latin typeface="Calibri" pitchFamily="34" charset="0"/>
              </a:endParaRPr>
            </a:p>
          </p:txBody>
        </p:sp>
        <p:sp>
          <p:nvSpPr>
            <p:cNvPr id="13372" name="Rectangle 95"/>
            <p:cNvSpPr>
              <a:spLocks noChangeArrowheads="1"/>
            </p:cNvSpPr>
            <p:nvPr/>
          </p:nvSpPr>
          <p:spPr bwMode="auto">
            <a:xfrm>
              <a:off x="5772594" y="270300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0.63</a:t>
              </a:r>
              <a:endParaRPr lang="nl-NL" altLang="nl-NL" sz="1000">
                <a:latin typeface="Calibri" pitchFamily="34" charset="0"/>
              </a:endParaRPr>
            </a:p>
          </p:txBody>
        </p:sp>
        <p:sp>
          <p:nvSpPr>
            <p:cNvPr id="13373" name="Rectangle 96"/>
            <p:cNvSpPr>
              <a:spLocks noChangeArrowheads="1"/>
            </p:cNvSpPr>
            <p:nvPr/>
          </p:nvSpPr>
          <p:spPr bwMode="auto">
            <a:xfrm>
              <a:off x="6049050" y="270300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374" name="Rectangle 97"/>
            <p:cNvSpPr>
              <a:spLocks noChangeArrowheads="1"/>
            </p:cNvSpPr>
            <p:nvPr/>
          </p:nvSpPr>
          <p:spPr bwMode="auto">
            <a:xfrm>
              <a:off x="6088544" y="270300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0.43</a:t>
              </a:r>
              <a:endParaRPr lang="nl-NL" altLang="nl-NL" sz="1000">
                <a:latin typeface="Calibri" pitchFamily="34" charset="0"/>
              </a:endParaRPr>
            </a:p>
          </p:txBody>
        </p:sp>
        <p:sp>
          <p:nvSpPr>
            <p:cNvPr id="13375" name="Rectangle 98"/>
            <p:cNvSpPr>
              <a:spLocks noChangeArrowheads="1"/>
            </p:cNvSpPr>
            <p:nvPr/>
          </p:nvSpPr>
          <p:spPr bwMode="auto">
            <a:xfrm>
              <a:off x="6354760" y="270300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376" name="Rectangle 99"/>
            <p:cNvSpPr>
              <a:spLocks noChangeArrowheads="1"/>
            </p:cNvSpPr>
            <p:nvPr/>
          </p:nvSpPr>
          <p:spPr bwMode="auto">
            <a:xfrm>
              <a:off x="6413269" y="270300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0.92</a:t>
              </a:r>
              <a:endParaRPr lang="nl-NL" altLang="nl-NL" sz="1000">
                <a:latin typeface="Calibri" pitchFamily="34" charset="0"/>
              </a:endParaRPr>
            </a:p>
          </p:txBody>
        </p:sp>
        <p:sp>
          <p:nvSpPr>
            <p:cNvPr id="13377" name="Rectangle 100"/>
            <p:cNvSpPr>
              <a:spLocks noChangeArrowheads="1"/>
            </p:cNvSpPr>
            <p:nvPr/>
          </p:nvSpPr>
          <p:spPr bwMode="auto">
            <a:xfrm>
              <a:off x="6639992" y="270300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378" name="Rectangle 101"/>
            <p:cNvSpPr>
              <a:spLocks noChangeArrowheads="1"/>
            </p:cNvSpPr>
            <p:nvPr/>
          </p:nvSpPr>
          <p:spPr bwMode="auto">
            <a:xfrm>
              <a:off x="1160178" y="2929204"/>
              <a:ext cx="1209674"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121&lt;Na:Cr  &lt;153 mmol/g</a:t>
              </a:r>
              <a:endParaRPr lang="nl-NL" altLang="nl-NL" sz="1000">
                <a:latin typeface="Calibri" pitchFamily="34" charset="0"/>
              </a:endParaRPr>
            </a:p>
          </p:txBody>
        </p:sp>
        <p:sp>
          <p:nvSpPr>
            <p:cNvPr id="13379" name="Rectangle 102"/>
            <p:cNvSpPr>
              <a:spLocks noChangeArrowheads="1"/>
            </p:cNvSpPr>
            <p:nvPr/>
          </p:nvSpPr>
          <p:spPr bwMode="auto">
            <a:xfrm>
              <a:off x="2638997" y="2929204"/>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62/175</a:t>
              </a:r>
              <a:endParaRPr lang="nl-NL" altLang="nl-NL" sz="1000">
                <a:latin typeface="Calibri" pitchFamily="34" charset="0"/>
              </a:endParaRPr>
            </a:p>
          </p:txBody>
        </p:sp>
        <p:sp>
          <p:nvSpPr>
            <p:cNvPr id="13380" name="Rectangle 103"/>
            <p:cNvSpPr>
              <a:spLocks noChangeArrowheads="1"/>
            </p:cNvSpPr>
            <p:nvPr/>
          </p:nvSpPr>
          <p:spPr bwMode="auto">
            <a:xfrm>
              <a:off x="3265045" y="2929204"/>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62/218</a:t>
              </a:r>
              <a:endParaRPr lang="nl-NL" altLang="nl-NL" sz="1000">
                <a:latin typeface="Calibri" pitchFamily="34" charset="0"/>
              </a:endParaRPr>
            </a:p>
          </p:txBody>
        </p:sp>
        <p:sp>
          <p:nvSpPr>
            <p:cNvPr id="13381" name="Rectangle 104"/>
            <p:cNvSpPr>
              <a:spLocks noChangeArrowheads="1"/>
            </p:cNvSpPr>
            <p:nvPr/>
          </p:nvSpPr>
          <p:spPr bwMode="auto">
            <a:xfrm>
              <a:off x="5772594" y="2929204"/>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1.02</a:t>
              </a:r>
              <a:endParaRPr lang="nl-NL" altLang="nl-NL" sz="1000">
                <a:latin typeface="Calibri" pitchFamily="34" charset="0"/>
              </a:endParaRPr>
            </a:p>
          </p:txBody>
        </p:sp>
        <p:sp>
          <p:nvSpPr>
            <p:cNvPr id="13382" name="Rectangle 105"/>
            <p:cNvSpPr>
              <a:spLocks noChangeArrowheads="1"/>
            </p:cNvSpPr>
            <p:nvPr/>
          </p:nvSpPr>
          <p:spPr bwMode="auto">
            <a:xfrm>
              <a:off x="6049050" y="2929204"/>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383" name="Rectangle 106"/>
            <p:cNvSpPr>
              <a:spLocks noChangeArrowheads="1"/>
            </p:cNvSpPr>
            <p:nvPr/>
          </p:nvSpPr>
          <p:spPr bwMode="auto">
            <a:xfrm>
              <a:off x="6088544" y="2929204"/>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0.73</a:t>
              </a:r>
              <a:endParaRPr lang="nl-NL" altLang="nl-NL" sz="1000">
                <a:latin typeface="Calibri" pitchFamily="34" charset="0"/>
              </a:endParaRPr>
            </a:p>
          </p:txBody>
        </p:sp>
        <p:sp>
          <p:nvSpPr>
            <p:cNvPr id="13384" name="Rectangle 107"/>
            <p:cNvSpPr>
              <a:spLocks noChangeArrowheads="1"/>
            </p:cNvSpPr>
            <p:nvPr/>
          </p:nvSpPr>
          <p:spPr bwMode="auto">
            <a:xfrm>
              <a:off x="6354760" y="2929204"/>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385" name="Rectangle 108"/>
            <p:cNvSpPr>
              <a:spLocks noChangeArrowheads="1"/>
            </p:cNvSpPr>
            <p:nvPr/>
          </p:nvSpPr>
          <p:spPr bwMode="auto">
            <a:xfrm>
              <a:off x="6413269" y="2929204"/>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1.43</a:t>
              </a:r>
              <a:endParaRPr lang="nl-NL" altLang="nl-NL" sz="1000">
                <a:latin typeface="Calibri" pitchFamily="34" charset="0"/>
              </a:endParaRPr>
            </a:p>
          </p:txBody>
        </p:sp>
        <p:sp>
          <p:nvSpPr>
            <p:cNvPr id="13386" name="Rectangle 109"/>
            <p:cNvSpPr>
              <a:spLocks noChangeArrowheads="1"/>
            </p:cNvSpPr>
            <p:nvPr/>
          </p:nvSpPr>
          <p:spPr bwMode="auto">
            <a:xfrm>
              <a:off x="6639992" y="2929204"/>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387" name="Rectangle 110"/>
            <p:cNvSpPr>
              <a:spLocks noChangeArrowheads="1"/>
            </p:cNvSpPr>
            <p:nvPr/>
          </p:nvSpPr>
          <p:spPr bwMode="auto">
            <a:xfrm>
              <a:off x="6894072" y="2955433"/>
              <a:ext cx="27177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0.021</a:t>
              </a:r>
              <a:endParaRPr lang="nl-NL" altLang="nl-NL" sz="1000">
                <a:latin typeface="Calibri" pitchFamily="34" charset="0"/>
              </a:endParaRPr>
            </a:p>
          </p:txBody>
        </p:sp>
        <p:sp>
          <p:nvSpPr>
            <p:cNvPr id="13388" name="Rectangle 111"/>
            <p:cNvSpPr>
              <a:spLocks noChangeArrowheads="1"/>
            </p:cNvSpPr>
            <p:nvPr/>
          </p:nvSpPr>
          <p:spPr bwMode="auto">
            <a:xfrm>
              <a:off x="1160178" y="3155408"/>
              <a:ext cx="968920"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Na:Cr ≥ 153 mmol/g</a:t>
              </a:r>
              <a:endParaRPr lang="nl-NL" altLang="nl-NL" sz="1000">
                <a:latin typeface="Calibri" pitchFamily="34" charset="0"/>
              </a:endParaRPr>
            </a:p>
          </p:txBody>
        </p:sp>
        <p:sp>
          <p:nvSpPr>
            <p:cNvPr id="13389" name="Rectangle 112"/>
            <p:cNvSpPr>
              <a:spLocks noChangeArrowheads="1"/>
            </p:cNvSpPr>
            <p:nvPr/>
          </p:nvSpPr>
          <p:spPr bwMode="auto">
            <a:xfrm>
              <a:off x="2638997" y="3155408"/>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59/151</a:t>
              </a:r>
              <a:endParaRPr lang="nl-NL" altLang="nl-NL" sz="1000">
                <a:latin typeface="Calibri" pitchFamily="34" charset="0"/>
              </a:endParaRPr>
            </a:p>
          </p:txBody>
        </p:sp>
        <p:sp>
          <p:nvSpPr>
            <p:cNvPr id="13390" name="Rectangle 113"/>
            <p:cNvSpPr>
              <a:spLocks noChangeArrowheads="1"/>
            </p:cNvSpPr>
            <p:nvPr/>
          </p:nvSpPr>
          <p:spPr bwMode="auto">
            <a:xfrm>
              <a:off x="3265045" y="3155408"/>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72/241</a:t>
              </a:r>
              <a:endParaRPr lang="nl-NL" altLang="nl-NL" sz="1000">
                <a:latin typeface="Calibri" pitchFamily="34" charset="0"/>
              </a:endParaRPr>
            </a:p>
          </p:txBody>
        </p:sp>
        <p:sp>
          <p:nvSpPr>
            <p:cNvPr id="13391" name="Rectangle 114"/>
            <p:cNvSpPr>
              <a:spLocks noChangeArrowheads="1"/>
            </p:cNvSpPr>
            <p:nvPr/>
          </p:nvSpPr>
          <p:spPr bwMode="auto">
            <a:xfrm>
              <a:off x="5772594" y="315540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1.25</a:t>
              </a:r>
              <a:endParaRPr lang="nl-NL" altLang="nl-NL" sz="1000">
                <a:latin typeface="Calibri" pitchFamily="34" charset="0"/>
              </a:endParaRPr>
            </a:p>
          </p:txBody>
        </p:sp>
        <p:sp>
          <p:nvSpPr>
            <p:cNvPr id="13392" name="Rectangle 115"/>
            <p:cNvSpPr>
              <a:spLocks noChangeArrowheads="1"/>
            </p:cNvSpPr>
            <p:nvPr/>
          </p:nvSpPr>
          <p:spPr bwMode="auto">
            <a:xfrm>
              <a:off x="6049050" y="315540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393" name="Rectangle 116"/>
            <p:cNvSpPr>
              <a:spLocks noChangeArrowheads="1"/>
            </p:cNvSpPr>
            <p:nvPr/>
          </p:nvSpPr>
          <p:spPr bwMode="auto">
            <a:xfrm>
              <a:off x="6088544" y="315540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0.89</a:t>
              </a:r>
              <a:endParaRPr lang="nl-NL" altLang="nl-NL" sz="1000">
                <a:latin typeface="Calibri" pitchFamily="34" charset="0"/>
              </a:endParaRPr>
            </a:p>
          </p:txBody>
        </p:sp>
        <p:sp>
          <p:nvSpPr>
            <p:cNvPr id="13394" name="Rectangle 117"/>
            <p:cNvSpPr>
              <a:spLocks noChangeArrowheads="1"/>
            </p:cNvSpPr>
            <p:nvPr/>
          </p:nvSpPr>
          <p:spPr bwMode="auto">
            <a:xfrm>
              <a:off x="6354760" y="315540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395" name="Rectangle 118"/>
            <p:cNvSpPr>
              <a:spLocks noChangeArrowheads="1"/>
            </p:cNvSpPr>
            <p:nvPr/>
          </p:nvSpPr>
          <p:spPr bwMode="auto">
            <a:xfrm>
              <a:off x="6413269" y="315540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1.75</a:t>
              </a:r>
              <a:endParaRPr lang="nl-NL" altLang="nl-NL" sz="1000">
                <a:latin typeface="Calibri" pitchFamily="34" charset="0"/>
              </a:endParaRPr>
            </a:p>
          </p:txBody>
        </p:sp>
        <p:sp>
          <p:nvSpPr>
            <p:cNvPr id="13396" name="Rectangle 119"/>
            <p:cNvSpPr>
              <a:spLocks noChangeArrowheads="1"/>
            </p:cNvSpPr>
            <p:nvPr/>
          </p:nvSpPr>
          <p:spPr bwMode="auto">
            <a:xfrm>
              <a:off x="6647306" y="315540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397" name="Rectangle 120"/>
            <p:cNvSpPr>
              <a:spLocks noChangeArrowheads="1"/>
            </p:cNvSpPr>
            <p:nvPr/>
          </p:nvSpPr>
          <p:spPr bwMode="auto">
            <a:xfrm>
              <a:off x="1160178" y="3380190"/>
              <a:ext cx="341190"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Overall</a:t>
              </a:r>
              <a:endParaRPr lang="nl-NL" altLang="nl-NL" sz="1000">
                <a:latin typeface="Calibri" pitchFamily="34" charset="0"/>
              </a:endParaRPr>
            </a:p>
          </p:txBody>
        </p:sp>
        <p:sp>
          <p:nvSpPr>
            <p:cNvPr id="13398" name="Rectangle 121"/>
            <p:cNvSpPr>
              <a:spLocks noChangeArrowheads="1"/>
            </p:cNvSpPr>
            <p:nvPr/>
          </p:nvSpPr>
          <p:spPr bwMode="auto">
            <a:xfrm>
              <a:off x="2609742" y="3380190"/>
              <a:ext cx="40913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166/499</a:t>
              </a:r>
              <a:endParaRPr lang="nl-NL" altLang="nl-NL" sz="1000">
                <a:latin typeface="Calibri" pitchFamily="34" charset="0"/>
              </a:endParaRPr>
            </a:p>
          </p:txBody>
        </p:sp>
        <p:sp>
          <p:nvSpPr>
            <p:cNvPr id="13399" name="Rectangle 122"/>
            <p:cNvSpPr>
              <a:spLocks noChangeArrowheads="1"/>
            </p:cNvSpPr>
            <p:nvPr/>
          </p:nvSpPr>
          <p:spPr bwMode="auto">
            <a:xfrm>
              <a:off x="3235790" y="3380190"/>
              <a:ext cx="40913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198/678</a:t>
              </a:r>
              <a:endParaRPr lang="nl-NL" altLang="nl-NL" sz="1000">
                <a:latin typeface="Calibri" pitchFamily="34" charset="0"/>
              </a:endParaRPr>
            </a:p>
          </p:txBody>
        </p:sp>
        <p:sp>
          <p:nvSpPr>
            <p:cNvPr id="13400" name="Rectangle 123"/>
            <p:cNvSpPr>
              <a:spLocks noChangeArrowheads="1"/>
            </p:cNvSpPr>
            <p:nvPr/>
          </p:nvSpPr>
          <p:spPr bwMode="auto">
            <a:xfrm>
              <a:off x="5772594" y="338019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0.93</a:t>
              </a:r>
              <a:endParaRPr lang="nl-NL" altLang="nl-NL" sz="1000">
                <a:latin typeface="Calibri" pitchFamily="34" charset="0"/>
              </a:endParaRPr>
            </a:p>
          </p:txBody>
        </p:sp>
        <p:sp>
          <p:nvSpPr>
            <p:cNvPr id="13401" name="Rectangle 124"/>
            <p:cNvSpPr>
              <a:spLocks noChangeArrowheads="1"/>
            </p:cNvSpPr>
            <p:nvPr/>
          </p:nvSpPr>
          <p:spPr bwMode="auto">
            <a:xfrm>
              <a:off x="6049050" y="338019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402" name="Rectangle 125"/>
            <p:cNvSpPr>
              <a:spLocks noChangeArrowheads="1"/>
            </p:cNvSpPr>
            <p:nvPr/>
          </p:nvSpPr>
          <p:spPr bwMode="auto">
            <a:xfrm>
              <a:off x="6088544" y="338019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0.75</a:t>
              </a:r>
              <a:endParaRPr lang="nl-NL" altLang="nl-NL" sz="1000">
                <a:latin typeface="Calibri" pitchFamily="34" charset="0"/>
              </a:endParaRPr>
            </a:p>
          </p:txBody>
        </p:sp>
        <p:sp>
          <p:nvSpPr>
            <p:cNvPr id="13403" name="Rectangle 126"/>
            <p:cNvSpPr>
              <a:spLocks noChangeArrowheads="1"/>
            </p:cNvSpPr>
            <p:nvPr/>
          </p:nvSpPr>
          <p:spPr bwMode="auto">
            <a:xfrm>
              <a:off x="6354760" y="338019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404" name="Rectangle 127"/>
            <p:cNvSpPr>
              <a:spLocks noChangeArrowheads="1"/>
            </p:cNvSpPr>
            <p:nvPr/>
          </p:nvSpPr>
          <p:spPr bwMode="auto">
            <a:xfrm>
              <a:off x="6413269" y="338019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1.15</a:t>
              </a:r>
              <a:endParaRPr lang="nl-NL" altLang="nl-NL" sz="1000">
                <a:latin typeface="Calibri" pitchFamily="34" charset="0"/>
              </a:endParaRPr>
            </a:p>
          </p:txBody>
        </p:sp>
        <p:sp>
          <p:nvSpPr>
            <p:cNvPr id="13405" name="Rectangle 128"/>
            <p:cNvSpPr>
              <a:spLocks noChangeArrowheads="1"/>
            </p:cNvSpPr>
            <p:nvPr/>
          </p:nvSpPr>
          <p:spPr bwMode="auto">
            <a:xfrm>
              <a:off x="6647306" y="338019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3406" name="Rectangle 167"/>
            <p:cNvSpPr>
              <a:spLocks noChangeArrowheads="1"/>
            </p:cNvSpPr>
            <p:nvPr/>
          </p:nvSpPr>
          <p:spPr bwMode="auto">
            <a:xfrm>
              <a:off x="2523773" y="504825"/>
              <a:ext cx="1268754" cy="151701"/>
            </a:xfrm>
            <a:prstGeom prst="rect">
              <a:avLst/>
            </a:prstGeom>
            <a:noFill/>
            <a:ln w="9525">
              <a:noFill/>
              <a:miter lim="800000"/>
              <a:headEnd/>
              <a:tailEnd/>
            </a:ln>
          </p:spPr>
          <p:txBody>
            <a:bodyPr wrap="none" lIns="0" tIns="0" rIns="0" bIns="0">
              <a:spAutoFit/>
            </a:bodyPr>
            <a:lstStyle/>
            <a:p>
              <a:r>
                <a:rPr lang="nl-NL" altLang="nl-NL" sz="1100" dirty="0">
                  <a:solidFill>
                    <a:srgbClr val="000000"/>
                  </a:solidFill>
                  <a:latin typeface="Calibri" pitchFamily="34" charset="0"/>
                </a:rPr>
                <a:t>No. of  events / patients</a:t>
              </a:r>
              <a:endParaRPr lang="nl-NL" altLang="nl-NL" sz="1100" dirty="0">
                <a:latin typeface="Calibri" pitchFamily="34" charset="0"/>
              </a:endParaRPr>
            </a:p>
          </p:txBody>
        </p:sp>
        <p:sp>
          <p:nvSpPr>
            <p:cNvPr id="13407" name="Rectangle 168"/>
            <p:cNvSpPr>
              <a:spLocks noChangeArrowheads="1"/>
            </p:cNvSpPr>
            <p:nvPr/>
          </p:nvSpPr>
          <p:spPr bwMode="auto">
            <a:xfrm>
              <a:off x="5867088" y="533400"/>
              <a:ext cx="673518" cy="303402"/>
            </a:xfrm>
            <a:prstGeom prst="rect">
              <a:avLst/>
            </a:prstGeom>
            <a:noFill/>
            <a:ln w="9525">
              <a:noFill/>
              <a:miter lim="800000"/>
              <a:headEnd/>
              <a:tailEnd/>
            </a:ln>
          </p:spPr>
          <p:txBody>
            <a:bodyPr wrap="none" lIns="0" tIns="0" rIns="0" bIns="0">
              <a:spAutoFit/>
            </a:bodyPr>
            <a:lstStyle/>
            <a:p>
              <a:pPr algn="ctr"/>
              <a:r>
                <a:rPr lang="nl-NL" altLang="nl-NL" sz="1100" dirty="0">
                  <a:solidFill>
                    <a:srgbClr val="000000"/>
                  </a:solidFill>
                  <a:latin typeface="Calibri" pitchFamily="34" charset="0"/>
                </a:rPr>
                <a:t>Hazard Ratio</a:t>
              </a:r>
            </a:p>
            <a:p>
              <a:pPr algn="ctr"/>
              <a:r>
                <a:rPr lang="nl-NL" altLang="nl-NL" sz="1100" dirty="0">
                  <a:solidFill>
                    <a:srgbClr val="000000"/>
                  </a:solidFill>
                  <a:latin typeface="Calibri" pitchFamily="34" charset="0"/>
                </a:rPr>
                <a:t> (95% CI)</a:t>
              </a:r>
              <a:endParaRPr lang="nl-NL" altLang="nl-NL" sz="1100" dirty="0">
                <a:latin typeface="Calibri" pitchFamily="34" charset="0"/>
              </a:endParaRPr>
            </a:p>
          </p:txBody>
        </p:sp>
        <p:sp>
          <p:nvSpPr>
            <p:cNvPr id="13408" name="Line 173"/>
            <p:cNvSpPr>
              <a:spLocks noChangeShapeType="1"/>
            </p:cNvSpPr>
            <p:nvPr/>
          </p:nvSpPr>
          <p:spPr bwMode="auto">
            <a:xfrm>
              <a:off x="3085129" y="533400"/>
              <a:ext cx="1463" cy="7113"/>
            </a:xfrm>
            <a:prstGeom prst="line">
              <a:avLst/>
            </a:prstGeom>
            <a:noFill/>
            <a:ln w="0">
              <a:solidFill>
                <a:srgbClr val="D0D7E5"/>
              </a:solidFill>
              <a:round/>
              <a:headEnd/>
              <a:tailEnd/>
            </a:ln>
          </p:spPr>
          <p:txBody>
            <a:bodyPr/>
            <a:lstStyle/>
            <a:p>
              <a:endParaRPr lang="nl-NL"/>
            </a:p>
          </p:txBody>
        </p:sp>
        <p:sp>
          <p:nvSpPr>
            <p:cNvPr id="13409" name="Rectangle 174"/>
            <p:cNvSpPr>
              <a:spLocks noChangeArrowheads="1"/>
            </p:cNvSpPr>
            <p:nvPr/>
          </p:nvSpPr>
          <p:spPr bwMode="auto">
            <a:xfrm>
              <a:off x="3085129" y="533400"/>
              <a:ext cx="7314" cy="7113"/>
            </a:xfrm>
            <a:prstGeom prst="rect">
              <a:avLst/>
            </a:prstGeom>
            <a:solidFill>
              <a:srgbClr val="D0D7E5"/>
            </a:solidFill>
            <a:ln w="9525">
              <a:noFill/>
              <a:miter lim="800000"/>
              <a:headEnd/>
              <a:tailEnd/>
            </a:ln>
          </p:spPr>
          <p:txBody>
            <a:bodyPr/>
            <a:lstStyle/>
            <a:p>
              <a:endParaRPr lang="nl-NL" altLang="nl-NL" sz="1100">
                <a:latin typeface="Calibri" pitchFamily="34" charset="0"/>
              </a:endParaRPr>
            </a:p>
          </p:txBody>
        </p:sp>
        <p:sp>
          <p:nvSpPr>
            <p:cNvPr id="13410" name="Line 175"/>
            <p:cNvSpPr>
              <a:spLocks noChangeShapeType="1"/>
            </p:cNvSpPr>
            <p:nvPr/>
          </p:nvSpPr>
          <p:spPr bwMode="auto">
            <a:xfrm>
              <a:off x="2565631" y="679934"/>
              <a:ext cx="1259409" cy="1423"/>
            </a:xfrm>
            <a:prstGeom prst="line">
              <a:avLst/>
            </a:prstGeom>
            <a:noFill/>
            <a:ln w="0">
              <a:solidFill>
                <a:srgbClr val="000000"/>
              </a:solidFill>
              <a:round/>
              <a:headEnd/>
              <a:tailEnd/>
            </a:ln>
          </p:spPr>
          <p:txBody>
            <a:bodyPr/>
            <a:lstStyle/>
            <a:p>
              <a:endParaRPr lang="nl-NL"/>
            </a:p>
          </p:txBody>
        </p:sp>
        <p:sp>
          <p:nvSpPr>
            <p:cNvPr id="13411" name="Rectangle 180"/>
            <p:cNvSpPr>
              <a:spLocks noChangeArrowheads="1"/>
            </p:cNvSpPr>
            <p:nvPr/>
          </p:nvSpPr>
          <p:spPr bwMode="auto">
            <a:xfrm>
              <a:off x="1138238" y="597420"/>
              <a:ext cx="7313" cy="285957"/>
            </a:xfrm>
            <a:prstGeom prst="rect">
              <a:avLst/>
            </a:prstGeom>
            <a:solidFill>
              <a:srgbClr val="D0D7E5"/>
            </a:solidFill>
            <a:ln w="9525">
              <a:noFill/>
              <a:miter lim="800000"/>
              <a:headEnd/>
              <a:tailEnd/>
            </a:ln>
          </p:spPr>
          <p:txBody>
            <a:bodyPr/>
            <a:lstStyle/>
            <a:p>
              <a:endParaRPr lang="nl-NL" altLang="nl-NL">
                <a:latin typeface="Calibri" pitchFamily="34" charset="0"/>
              </a:endParaRPr>
            </a:p>
          </p:txBody>
        </p:sp>
        <p:sp>
          <p:nvSpPr>
            <p:cNvPr id="13412" name="Line 212"/>
            <p:cNvSpPr>
              <a:spLocks noChangeShapeType="1"/>
            </p:cNvSpPr>
            <p:nvPr/>
          </p:nvSpPr>
          <p:spPr bwMode="auto">
            <a:xfrm>
              <a:off x="1138238" y="883377"/>
              <a:ext cx="6253162" cy="1422"/>
            </a:xfrm>
            <a:prstGeom prst="line">
              <a:avLst/>
            </a:prstGeom>
            <a:noFill/>
            <a:ln w="0">
              <a:solidFill>
                <a:srgbClr val="000000"/>
              </a:solidFill>
              <a:round/>
              <a:headEnd/>
              <a:tailEnd/>
            </a:ln>
          </p:spPr>
          <p:txBody>
            <a:bodyPr/>
            <a:lstStyle/>
            <a:p>
              <a:endParaRPr lang="nl-NL"/>
            </a:p>
          </p:txBody>
        </p:sp>
        <p:sp>
          <p:nvSpPr>
            <p:cNvPr id="13413" name="Rectangle 213"/>
            <p:cNvSpPr>
              <a:spLocks noChangeArrowheads="1"/>
            </p:cNvSpPr>
            <p:nvPr/>
          </p:nvSpPr>
          <p:spPr bwMode="auto">
            <a:xfrm>
              <a:off x="1138238" y="883377"/>
              <a:ext cx="6253162" cy="7113"/>
            </a:xfrm>
            <a:prstGeom prst="rect">
              <a:avLst/>
            </a:prstGeom>
            <a:solidFill>
              <a:srgbClr val="000000"/>
            </a:solidFill>
            <a:ln w="9525">
              <a:noFill/>
              <a:miter lim="800000"/>
              <a:headEnd/>
              <a:tailEnd/>
            </a:ln>
          </p:spPr>
          <p:txBody>
            <a:bodyPr/>
            <a:lstStyle/>
            <a:p>
              <a:endParaRPr lang="nl-NL" altLang="nl-NL">
                <a:latin typeface="Calibri" pitchFamily="34" charset="0"/>
              </a:endParaRPr>
            </a:p>
          </p:txBody>
        </p:sp>
        <p:sp>
          <p:nvSpPr>
            <p:cNvPr id="13414" name="Line 268"/>
            <p:cNvSpPr>
              <a:spLocks noChangeShapeType="1"/>
            </p:cNvSpPr>
            <p:nvPr/>
          </p:nvSpPr>
          <p:spPr bwMode="auto">
            <a:xfrm>
              <a:off x="7384087" y="819356"/>
              <a:ext cx="1462" cy="1423"/>
            </a:xfrm>
            <a:prstGeom prst="line">
              <a:avLst/>
            </a:prstGeom>
            <a:noFill/>
            <a:ln w="0">
              <a:solidFill>
                <a:srgbClr val="D0D7E5"/>
              </a:solidFill>
              <a:round/>
              <a:headEnd/>
              <a:tailEnd/>
            </a:ln>
          </p:spPr>
          <p:txBody>
            <a:bodyPr/>
            <a:lstStyle/>
            <a:p>
              <a:endParaRPr lang="nl-NL"/>
            </a:p>
          </p:txBody>
        </p:sp>
        <p:sp>
          <p:nvSpPr>
            <p:cNvPr id="13415" name="Rectangle 269"/>
            <p:cNvSpPr>
              <a:spLocks noChangeArrowheads="1"/>
            </p:cNvSpPr>
            <p:nvPr/>
          </p:nvSpPr>
          <p:spPr bwMode="auto">
            <a:xfrm>
              <a:off x="7384087" y="819356"/>
              <a:ext cx="7313" cy="7114"/>
            </a:xfrm>
            <a:prstGeom prst="rect">
              <a:avLst/>
            </a:prstGeom>
            <a:solidFill>
              <a:srgbClr val="D0D7E5"/>
            </a:solidFill>
            <a:ln w="9525">
              <a:noFill/>
              <a:miter lim="800000"/>
              <a:headEnd/>
              <a:tailEnd/>
            </a:ln>
          </p:spPr>
          <p:txBody>
            <a:bodyPr/>
            <a:lstStyle/>
            <a:p>
              <a:endParaRPr lang="nl-NL" altLang="nl-NL">
                <a:latin typeface="Calibri" pitchFamily="34" charset="0"/>
              </a:endParaRPr>
            </a:p>
          </p:txBody>
        </p:sp>
        <p:sp>
          <p:nvSpPr>
            <p:cNvPr id="13416" name="Rectangle 27"/>
            <p:cNvSpPr>
              <a:spLocks noChangeAspect="1" noChangeArrowheads="1"/>
            </p:cNvSpPr>
            <p:nvPr/>
          </p:nvSpPr>
          <p:spPr bwMode="auto">
            <a:xfrm>
              <a:off x="5039542" y="3149427"/>
              <a:ext cx="143230" cy="178574"/>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3417" name="Line 28"/>
            <p:cNvSpPr>
              <a:spLocks noChangeShapeType="1"/>
            </p:cNvSpPr>
            <p:nvPr/>
          </p:nvSpPr>
          <p:spPr bwMode="auto">
            <a:xfrm>
              <a:off x="4720278" y="3229555"/>
              <a:ext cx="725045" cy="592"/>
            </a:xfrm>
            <a:prstGeom prst="line">
              <a:avLst/>
            </a:prstGeom>
            <a:noFill/>
            <a:ln w="0">
              <a:solidFill>
                <a:srgbClr val="000000"/>
              </a:solidFill>
              <a:round/>
              <a:headEnd/>
              <a:tailEnd/>
            </a:ln>
          </p:spPr>
          <p:txBody>
            <a:bodyPr/>
            <a:lstStyle/>
            <a:p>
              <a:endParaRPr lang="nl-NL"/>
            </a:p>
          </p:txBody>
        </p:sp>
        <p:sp>
          <p:nvSpPr>
            <p:cNvPr id="13418" name="Rectangle 29"/>
            <p:cNvSpPr>
              <a:spLocks noChangeAspect="1" noChangeArrowheads="1"/>
            </p:cNvSpPr>
            <p:nvPr/>
          </p:nvSpPr>
          <p:spPr bwMode="auto">
            <a:xfrm>
              <a:off x="4823856" y="2920697"/>
              <a:ext cx="143230" cy="179511"/>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3419" name="Line 30"/>
            <p:cNvSpPr>
              <a:spLocks noChangeShapeType="1"/>
            </p:cNvSpPr>
            <p:nvPr/>
          </p:nvSpPr>
          <p:spPr bwMode="auto">
            <a:xfrm>
              <a:off x="4504593" y="3009953"/>
              <a:ext cx="725045" cy="592"/>
            </a:xfrm>
            <a:prstGeom prst="line">
              <a:avLst/>
            </a:prstGeom>
            <a:noFill/>
            <a:ln w="0">
              <a:solidFill>
                <a:srgbClr val="000000"/>
              </a:solidFill>
              <a:round/>
              <a:headEnd/>
              <a:tailEnd/>
            </a:ln>
          </p:spPr>
          <p:txBody>
            <a:bodyPr/>
            <a:lstStyle/>
            <a:p>
              <a:endParaRPr lang="nl-NL"/>
            </a:p>
          </p:txBody>
        </p:sp>
        <p:sp>
          <p:nvSpPr>
            <p:cNvPr id="13420" name="Rectangle 31"/>
            <p:cNvSpPr>
              <a:spLocks noChangeAspect="1" noChangeArrowheads="1"/>
            </p:cNvSpPr>
            <p:nvPr/>
          </p:nvSpPr>
          <p:spPr bwMode="auto">
            <a:xfrm>
              <a:off x="4314497" y="2702487"/>
              <a:ext cx="143230" cy="175424"/>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3421" name="Line 32"/>
            <p:cNvSpPr>
              <a:spLocks noChangeShapeType="1"/>
            </p:cNvSpPr>
            <p:nvPr/>
          </p:nvSpPr>
          <p:spPr bwMode="auto">
            <a:xfrm>
              <a:off x="3947710" y="2787002"/>
              <a:ext cx="815827" cy="592"/>
            </a:xfrm>
            <a:prstGeom prst="line">
              <a:avLst/>
            </a:prstGeom>
            <a:noFill/>
            <a:ln w="0">
              <a:solidFill>
                <a:srgbClr val="000000"/>
              </a:solidFill>
              <a:round/>
              <a:headEnd/>
              <a:tailEnd/>
            </a:ln>
          </p:spPr>
          <p:txBody>
            <a:bodyPr/>
            <a:lstStyle/>
            <a:p>
              <a:endParaRPr lang="nl-NL"/>
            </a:p>
          </p:txBody>
        </p:sp>
        <p:grpSp>
          <p:nvGrpSpPr>
            <p:cNvPr id="5" name="Group 379"/>
            <p:cNvGrpSpPr>
              <a:grpSpLocks/>
            </p:cNvGrpSpPr>
            <p:nvPr/>
          </p:nvGrpSpPr>
          <p:grpSpPr bwMode="auto">
            <a:xfrm>
              <a:off x="4563511" y="3421954"/>
              <a:ext cx="431664" cy="81945"/>
              <a:chOff x="3788890" y="5226616"/>
              <a:chExt cx="468485" cy="65464"/>
            </a:xfrm>
          </p:grpSpPr>
          <p:sp>
            <p:nvSpPr>
              <p:cNvPr id="13443" name="Freeform 33"/>
              <p:cNvSpPr>
                <a:spLocks/>
              </p:cNvSpPr>
              <p:nvPr/>
            </p:nvSpPr>
            <p:spPr bwMode="auto">
              <a:xfrm>
                <a:off x="4026392" y="5226616"/>
                <a:ext cx="230983" cy="65464"/>
              </a:xfrm>
              <a:custGeom>
                <a:avLst/>
                <a:gdLst>
                  <a:gd name="T0" fmla="*/ 0 w 35"/>
                  <a:gd name="T1" fmla="*/ 2147483647 h 14"/>
                  <a:gd name="T2" fmla="*/ 2147483647 w 35"/>
                  <a:gd name="T3" fmla="*/ 2147483647 h 14"/>
                  <a:gd name="T4" fmla="*/ 0 w 35"/>
                  <a:gd name="T5" fmla="*/ 0 h 14"/>
                  <a:gd name="T6" fmla="*/ 0 60000 65536"/>
                  <a:gd name="T7" fmla="*/ 0 60000 65536"/>
                  <a:gd name="T8" fmla="*/ 0 60000 65536"/>
                  <a:gd name="T9" fmla="*/ 0 w 35"/>
                  <a:gd name="T10" fmla="*/ 0 h 14"/>
                  <a:gd name="T11" fmla="*/ 35 w 35"/>
                  <a:gd name="T12" fmla="*/ 14 h 14"/>
                </a:gdLst>
                <a:ahLst/>
                <a:cxnLst>
                  <a:cxn ang="T6">
                    <a:pos x="T0" y="T1"/>
                  </a:cxn>
                  <a:cxn ang="T7">
                    <a:pos x="T2" y="T3"/>
                  </a:cxn>
                  <a:cxn ang="T8">
                    <a:pos x="T4" y="T5"/>
                  </a:cxn>
                </a:cxnLst>
                <a:rect l="T9" t="T10" r="T11" b="T12"/>
                <a:pathLst>
                  <a:path w="35" h="14">
                    <a:moveTo>
                      <a:pt x="0" y="14"/>
                    </a:moveTo>
                    <a:lnTo>
                      <a:pt x="35" y="7"/>
                    </a:lnTo>
                    <a:lnTo>
                      <a:pt x="0" y="0"/>
                    </a:lnTo>
                  </a:path>
                </a:pathLst>
              </a:custGeom>
              <a:noFill/>
              <a:ln w="0">
                <a:solidFill>
                  <a:srgbClr val="000000"/>
                </a:solidFill>
                <a:prstDash val="solid"/>
                <a:round/>
                <a:headEnd/>
                <a:tailEnd/>
              </a:ln>
            </p:spPr>
            <p:txBody>
              <a:bodyPr/>
              <a:lstStyle/>
              <a:p>
                <a:endParaRPr lang="nl-NL"/>
              </a:p>
            </p:txBody>
          </p:sp>
          <p:sp>
            <p:nvSpPr>
              <p:cNvPr id="13444" name="Freeform 34"/>
              <p:cNvSpPr>
                <a:spLocks/>
              </p:cNvSpPr>
              <p:nvPr/>
            </p:nvSpPr>
            <p:spPr bwMode="auto">
              <a:xfrm>
                <a:off x="3788890" y="5226616"/>
                <a:ext cx="237502" cy="65464"/>
              </a:xfrm>
              <a:custGeom>
                <a:avLst/>
                <a:gdLst>
                  <a:gd name="T0" fmla="*/ 2147483647 w 36"/>
                  <a:gd name="T1" fmla="*/ 2147483647 h 14"/>
                  <a:gd name="T2" fmla="*/ 0 w 36"/>
                  <a:gd name="T3" fmla="*/ 2147483647 h 14"/>
                  <a:gd name="T4" fmla="*/ 2147483647 w 36"/>
                  <a:gd name="T5" fmla="*/ 0 h 14"/>
                  <a:gd name="T6" fmla="*/ 0 60000 65536"/>
                  <a:gd name="T7" fmla="*/ 0 60000 65536"/>
                  <a:gd name="T8" fmla="*/ 0 60000 65536"/>
                  <a:gd name="T9" fmla="*/ 0 w 36"/>
                  <a:gd name="T10" fmla="*/ 0 h 14"/>
                  <a:gd name="T11" fmla="*/ 36 w 36"/>
                  <a:gd name="T12" fmla="*/ 14 h 14"/>
                </a:gdLst>
                <a:ahLst/>
                <a:cxnLst>
                  <a:cxn ang="T6">
                    <a:pos x="T0" y="T1"/>
                  </a:cxn>
                  <a:cxn ang="T7">
                    <a:pos x="T2" y="T3"/>
                  </a:cxn>
                  <a:cxn ang="T8">
                    <a:pos x="T4" y="T5"/>
                  </a:cxn>
                </a:cxnLst>
                <a:rect l="T9" t="T10" r="T11" b="T12"/>
                <a:pathLst>
                  <a:path w="36" h="14">
                    <a:moveTo>
                      <a:pt x="36" y="14"/>
                    </a:moveTo>
                    <a:lnTo>
                      <a:pt x="0" y="7"/>
                    </a:lnTo>
                    <a:lnTo>
                      <a:pt x="36" y="0"/>
                    </a:lnTo>
                  </a:path>
                </a:pathLst>
              </a:custGeom>
              <a:noFill/>
              <a:ln w="0">
                <a:solidFill>
                  <a:srgbClr val="000000"/>
                </a:solidFill>
                <a:prstDash val="solid"/>
                <a:round/>
                <a:headEnd/>
                <a:tailEnd/>
              </a:ln>
            </p:spPr>
            <p:txBody>
              <a:bodyPr/>
              <a:lstStyle/>
              <a:p>
                <a:endParaRPr lang="nl-NL"/>
              </a:p>
            </p:txBody>
          </p:sp>
        </p:grpSp>
        <p:sp>
          <p:nvSpPr>
            <p:cNvPr id="13423" name="Rectangle 9"/>
            <p:cNvSpPr>
              <a:spLocks noChangeArrowheads="1"/>
            </p:cNvSpPr>
            <p:nvPr/>
          </p:nvSpPr>
          <p:spPr bwMode="auto">
            <a:xfrm>
              <a:off x="4287402" y="4028794"/>
              <a:ext cx="1138777"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Hazard ratio (95% CI)</a:t>
              </a:r>
              <a:endParaRPr lang="nl-NL" altLang="nl-NL">
                <a:latin typeface="Calibri" pitchFamily="34" charset="0"/>
              </a:endParaRPr>
            </a:p>
          </p:txBody>
        </p:sp>
        <p:sp>
          <p:nvSpPr>
            <p:cNvPr id="13424" name="Rectangle 10"/>
            <p:cNvSpPr>
              <a:spLocks noChangeArrowheads="1"/>
            </p:cNvSpPr>
            <p:nvPr/>
          </p:nvSpPr>
          <p:spPr bwMode="auto">
            <a:xfrm>
              <a:off x="4048021" y="3859062"/>
              <a:ext cx="16247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0.5</a:t>
              </a:r>
              <a:endParaRPr lang="nl-NL" altLang="nl-NL">
                <a:latin typeface="Calibri" pitchFamily="34" charset="0"/>
              </a:endParaRPr>
            </a:p>
          </p:txBody>
        </p:sp>
        <p:sp>
          <p:nvSpPr>
            <p:cNvPr id="13425" name="Line 11"/>
            <p:cNvSpPr>
              <a:spLocks noChangeShapeType="1"/>
            </p:cNvSpPr>
            <p:nvPr/>
          </p:nvSpPr>
          <p:spPr bwMode="auto">
            <a:xfrm flipV="1">
              <a:off x="4115217" y="3816850"/>
              <a:ext cx="923" cy="37711"/>
            </a:xfrm>
            <a:prstGeom prst="line">
              <a:avLst/>
            </a:prstGeom>
            <a:noFill/>
            <a:ln w="0">
              <a:solidFill>
                <a:srgbClr val="000000"/>
              </a:solidFill>
              <a:round/>
              <a:headEnd/>
              <a:tailEnd/>
            </a:ln>
          </p:spPr>
          <p:txBody>
            <a:bodyPr/>
            <a:lstStyle/>
            <a:p>
              <a:endParaRPr lang="nl-NL"/>
            </a:p>
          </p:txBody>
        </p:sp>
        <p:sp>
          <p:nvSpPr>
            <p:cNvPr id="13426" name="Rectangle 12"/>
            <p:cNvSpPr>
              <a:spLocks noChangeArrowheads="1"/>
            </p:cNvSpPr>
            <p:nvPr/>
          </p:nvSpPr>
          <p:spPr bwMode="auto">
            <a:xfrm>
              <a:off x="4777093" y="3859062"/>
              <a:ext cx="16247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1.0</a:t>
              </a:r>
              <a:endParaRPr lang="nl-NL" altLang="nl-NL">
                <a:latin typeface="Calibri" pitchFamily="34" charset="0"/>
              </a:endParaRPr>
            </a:p>
          </p:txBody>
        </p:sp>
        <p:sp>
          <p:nvSpPr>
            <p:cNvPr id="13427" name="Line 13"/>
            <p:cNvSpPr>
              <a:spLocks noChangeShapeType="1"/>
            </p:cNvSpPr>
            <p:nvPr/>
          </p:nvSpPr>
          <p:spPr bwMode="auto">
            <a:xfrm flipV="1">
              <a:off x="4848201" y="3816850"/>
              <a:ext cx="923" cy="37711"/>
            </a:xfrm>
            <a:prstGeom prst="line">
              <a:avLst/>
            </a:prstGeom>
            <a:noFill/>
            <a:ln w="0">
              <a:solidFill>
                <a:srgbClr val="000000"/>
              </a:solidFill>
              <a:round/>
              <a:headEnd/>
              <a:tailEnd/>
            </a:ln>
          </p:spPr>
          <p:txBody>
            <a:bodyPr/>
            <a:lstStyle/>
            <a:p>
              <a:endParaRPr lang="nl-NL"/>
            </a:p>
          </p:txBody>
        </p:sp>
        <p:sp>
          <p:nvSpPr>
            <p:cNvPr id="13428" name="Rectangle 14"/>
            <p:cNvSpPr>
              <a:spLocks noChangeArrowheads="1"/>
            </p:cNvSpPr>
            <p:nvPr/>
          </p:nvSpPr>
          <p:spPr bwMode="auto">
            <a:xfrm>
              <a:off x="5207308" y="3859062"/>
              <a:ext cx="16247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1.5</a:t>
              </a:r>
              <a:endParaRPr lang="nl-NL" altLang="nl-NL">
                <a:latin typeface="Calibri" pitchFamily="34" charset="0"/>
              </a:endParaRPr>
            </a:p>
          </p:txBody>
        </p:sp>
        <p:sp>
          <p:nvSpPr>
            <p:cNvPr id="13429" name="Line 15"/>
            <p:cNvSpPr>
              <a:spLocks noChangeShapeType="1"/>
            </p:cNvSpPr>
            <p:nvPr/>
          </p:nvSpPr>
          <p:spPr bwMode="auto">
            <a:xfrm flipV="1">
              <a:off x="5272851" y="3816850"/>
              <a:ext cx="923" cy="37711"/>
            </a:xfrm>
            <a:prstGeom prst="line">
              <a:avLst/>
            </a:prstGeom>
            <a:noFill/>
            <a:ln w="0">
              <a:solidFill>
                <a:srgbClr val="000000"/>
              </a:solidFill>
              <a:round/>
              <a:headEnd/>
              <a:tailEnd/>
            </a:ln>
          </p:spPr>
          <p:txBody>
            <a:bodyPr/>
            <a:lstStyle/>
            <a:p>
              <a:endParaRPr lang="nl-NL"/>
            </a:p>
          </p:txBody>
        </p:sp>
        <p:sp>
          <p:nvSpPr>
            <p:cNvPr id="13430" name="Rectangle 28"/>
            <p:cNvSpPr>
              <a:spLocks noChangeArrowheads="1"/>
            </p:cNvSpPr>
            <p:nvPr/>
          </p:nvSpPr>
          <p:spPr bwMode="auto">
            <a:xfrm>
              <a:off x="5132261" y="1632660"/>
              <a:ext cx="151656" cy="180281"/>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3431" name="Line 29"/>
            <p:cNvSpPr>
              <a:spLocks noChangeShapeType="1"/>
            </p:cNvSpPr>
            <p:nvPr/>
          </p:nvSpPr>
          <p:spPr bwMode="auto">
            <a:xfrm>
              <a:off x="4802696" y="1724628"/>
              <a:ext cx="750893" cy="628"/>
            </a:xfrm>
            <a:prstGeom prst="line">
              <a:avLst/>
            </a:prstGeom>
            <a:noFill/>
            <a:ln w="0">
              <a:solidFill>
                <a:srgbClr val="000000"/>
              </a:solidFill>
              <a:round/>
              <a:headEnd/>
              <a:tailEnd/>
            </a:ln>
          </p:spPr>
          <p:txBody>
            <a:bodyPr/>
            <a:lstStyle/>
            <a:p>
              <a:endParaRPr lang="nl-NL"/>
            </a:p>
          </p:txBody>
        </p:sp>
        <p:sp>
          <p:nvSpPr>
            <p:cNvPr id="13432" name="Rectangle 30"/>
            <p:cNvSpPr>
              <a:spLocks noChangeArrowheads="1"/>
            </p:cNvSpPr>
            <p:nvPr/>
          </p:nvSpPr>
          <p:spPr bwMode="auto">
            <a:xfrm>
              <a:off x="4793648" y="1393256"/>
              <a:ext cx="151656" cy="180281"/>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3433" name="Line 31"/>
            <p:cNvSpPr>
              <a:spLocks noChangeShapeType="1"/>
            </p:cNvSpPr>
            <p:nvPr/>
          </p:nvSpPr>
          <p:spPr bwMode="auto">
            <a:xfrm>
              <a:off x="4459559" y="1477316"/>
              <a:ext cx="755416" cy="628"/>
            </a:xfrm>
            <a:prstGeom prst="line">
              <a:avLst/>
            </a:prstGeom>
            <a:noFill/>
            <a:ln w="0">
              <a:solidFill>
                <a:srgbClr val="000000"/>
              </a:solidFill>
              <a:round/>
              <a:headEnd/>
              <a:tailEnd/>
            </a:ln>
          </p:spPr>
          <p:txBody>
            <a:bodyPr/>
            <a:lstStyle/>
            <a:p>
              <a:endParaRPr lang="nl-NL"/>
            </a:p>
          </p:txBody>
        </p:sp>
        <p:sp>
          <p:nvSpPr>
            <p:cNvPr id="13434" name="Rectangle 32"/>
            <p:cNvSpPr>
              <a:spLocks noChangeArrowheads="1"/>
            </p:cNvSpPr>
            <p:nvPr/>
          </p:nvSpPr>
          <p:spPr bwMode="auto">
            <a:xfrm>
              <a:off x="4203014" y="1189517"/>
              <a:ext cx="151656" cy="180281"/>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3435" name="Line 33"/>
            <p:cNvSpPr>
              <a:spLocks noChangeShapeType="1"/>
            </p:cNvSpPr>
            <p:nvPr/>
          </p:nvSpPr>
          <p:spPr bwMode="auto">
            <a:xfrm>
              <a:off x="3832092" y="1268548"/>
              <a:ext cx="828438" cy="628"/>
            </a:xfrm>
            <a:prstGeom prst="line">
              <a:avLst/>
            </a:prstGeom>
            <a:noFill/>
            <a:ln w="0">
              <a:solidFill>
                <a:srgbClr val="000000"/>
              </a:solidFill>
              <a:round/>
              <a:headEnd/>
              <a:tailEnd/>
            </a:ln>
          </p:spPr>
          <p:txBody>
            <a:bodyPr/>
            <a:lstStyle/>
            <a:p>
              <a:endParaRPr lang="nl-NL"/>
            </a:p>
          </p:txBody>
        </p:sp>
        <p:grpSp>
          <p:nvGrpSpPr>
            <p:cNvPr id="6" name="Group 381"/>
            <p:cNvGrpSpPr>
              <a:grpSpLocks/>
            </p:cNvGrpSpPr>
            <p:nvPr/>
          </p:nvGrpSpPr>
          <p:grpSpPr bwMode="auto">
            <a:xfrm>
              <a:off x="4526534" y="1918565"/>
              <a:ext cx="442936" cy="106529"/>
              <a:chOff x="3748758" y="2188588"/>
              <a:chExt cx="480719" cy="98942"/>
            </a:xfrm>
          </p:grpSpPr>
          <p:sp>
            <p:nvSpPr>
              <p:cNvPr id="13441" name="Freeform 34"/>
              <p:cNvSpPr>
                <a:spLocks/>
              </p:cNvSpPr>
              <p:nvPr/>
            </p:nvSpPr>
            <p:spPr bwMode="auto">
              <a:xfrm>
                <a:off x="3988618" y="2188588"/>
                <a:ext cx="240859" cy="98942"/>
              </a:xfrm>
              <a:custGeom>
                <a:avLst/>
                <a:gdLst>
                  <a:gd name="T0" fmla="*/ 0 w 34"/>
                  <a:gd name="T1" fmla="*/ 2147483647 h 14"/>
                  <a:gd name="T2" fmla="*/ 2147483647 w 34"/>
                  <a:gd name="T3" fmla="*/ 2147483647 h 14"/>
                  <a:gd name="T4" fmla="*/ 0 w 34"/>
                  <a:gd name="T5" fmla="*/ 0 h 14"/>
                  <a:gd name="T6" fmla="*/ 0 60000 65536"/>
                  <a:gd name="T7" fmla="*/ 0 60000 65536"/>
                  <a:gd name="T8" fmla="*/ 0 60000 65536"/>
                  <a:gd name="T9" fmla="*/ 0 w 34"/>
                  <a:gd name="T10" fmla="*/ 0 h 14"/>
                  <a:gd name="T11" fmla="*/ 34 w 34"/>
                  <a:gd name="T12" fmla="*/ 14 h 14"/>
                </a:gdLst>
                <a:ahLst/>
                <a:cxnLst>
                  <a:cxn ang="T6">
                    <a:pos x="T0" y="T1"/>
                  </a:cxn>
                  <a:cxn ang="T7">
                    <a:pos x="T2" y="T3"/>
                  </a:cxn>
                  <a:cxn ang="T8">
                    <a:pos x="T4" y="T5"/>
                  </a:cxn>
                </a:cxnLst>
                <a:rect l="T9" t="T10" r="T11" b="T12"/>
                <a:pathLst>
                  <a:path w="34" h="14">
                    <a:moveTo>
                      <a:pt x="0" y="14"/>
                    </a:moveTo>
                    <a:lnTo>
                      <a:pt x="34" y="7"/>
                    </a:lnTo>
                    <a:lnTo>
                      <a:pt x="0" y="0"/>
                    </a:lnTo>
                  </a:path>
                </a:pathLst>
              </a:custGeom>
              <a:noFill/>
              <a:ln w="0">
                <a:solidFill>
                  <a:srgbClr val="000000"/>
                </a:solidFill>
                <a:prstDash val="solid"/>
                <a:round/>
                <a:headEnd/>
                <a:tailEnd/>
              </a:ln>
            </p:spPr>
            <p:txBody>
              <a:bodyPr/>
              <a:lstStyle/>
              <a:p>
                <a:endParaRPr lang="nl-NL"/>
              </a:p>
            </p:txBody>
          </p:sp>
          <p:sp>
            <p:nvSpPr>
              <p:cNvPr id="13442" name="Freeform 35"/>
              <p:cNvSpPr>
                <a:spLocks/>
              </p:cNvSpPr>
              <p:nvPr/>
            </p:nvSpPr>
            <p:spPr bwMode="auto">
              <a:xfrm>
                <a:off x="3748758" y="2188588"/>
                <a:ext cx="239860" cy="98942"/>
              </a:xfrm>
              <a:custGeom>
                <a:avLst/>
                <a:gdLst>
                  <a:gd name="T0" fmla="*/ 2147483647 w 34"/>
                  <a:gd name="T1" fmla="*/ 2147483647 h 14"/>
                  <a:gd name="T2" fmla="*/ 0 w 34"/>
                  <a:gd name="T3" fmla="*/ 2147483647 h 14"/>
                  <a:gd name="T4" fmla="*/ 2147483647 w 34"/>
                  <a:gd name="T5" fmla="*/ 0 h 14"/>
                  <a:gd name="T6" fmla="*/ 0 60000 65536"/>
                  <a:gd name="T7" fmla="*/ 0 60000 65536"/>
                  <a:gd name="T8" fmla="*/ 0 60000 65536"/>
                  <a:gd name="T9" fmla="*/ 0 w 34"/>
                  <a:gd name="T10" fmla="*/ 0 h 14"/>
                  <a:gd name="T11" fmla="*/ 34 w 34"/>
                  <a:gd name="T12" fmla="*/ 14 h 14"/>
                </a:gdLst>
                <a:ahLst/>
                <a:cxnLst>
                  <a:cxn ang="T6">
                    <a:pos x="T0" y="T1"/>
                  </a:cxn>
                  <a:cxn ang="T7">
                    <a:pos x="T2" y="T3"/>
                  </a:cxn>
                  <a:cxn ang="T8">
                    <a:pos x="T4" y="T5"/>
                  </a:cxn>
                </a:cxnLst>
                <a:rect l="T9" t="T10" r="T11" b="T12"/>
                <a:pathLst>
                  <a:path w="34" h="14">
                    <a:moveTo>
                      <a:pt x="34" y="14"/>
                    </a:moveTo>
                    <a:lnTo>
                      <a:pt x="0" y="7"/>
                    </a:lnTo>
                    <a:lnTo>
                      <a:pt x="34" y="0"/>
                    </a:lnTo>
                  </a:path>
                </a:pathLst>
              </a:custGeom>
              <a:noFill/>
              <a:ln w="0">
                <a:solidFill>
                  <a:srgbClr val="000000"/>
                </a:solidFill>
                <a:prstDash val="solid"/>
                <a:round/>
                <a:headEnd/>
                <a:tailEnd/>
              </a:ln>
            </p:spPr>
            <p:txBody>
              <a:bodyPr/>
              <a:lstStyle/>
              <a:p>
                <a:endParaRPr lang="nl-NL"/>
              </a:p>
            </p:txBody>
          </p:sp>
        </p:grpSp>
        <p:sp>
          <p:nvSpPr>
            <p:cNvPr id="13437" name="Rectangle 16"/>
            <p:cNvSpPr>
              <a:spLocks noChangeArrowheads="1"/>
            </p:cNvSpPr>
            <p:nvPr/>
          </p:nvSpPr>
          <p:spPr bwMode="auto">
            <a:xfrm>
              <a:off x="5511549" y="3852213"/>
              <a:ext cx="16247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2.0</a:t>
              </a:r>
              <a:endParaRPr lang="nl-NL" altLang="nl-NL">
                <a:latin typeface="Calibri" pitchFamily="34" charset="0"/>
              </a:endParaRPr>
            </a:p>
          </p:txBody>
        </p:sp>
        <p:sp>
          <p:nvSpPr>
            <p:cNvPr id="13438" name="Line 17"/>
            <p:cNvSpPr>
              <a:spLocks noChangeShapeType="1"/>
            </p:cNvSpPr>
            <p:nvPr/>
          </p:nvSpPr>
          <p:spPr bwMode="auto">
            <a:xfrm flipV="1">
              <a:off x="5607672" y="3810000"/>
              <a:ext cx="923" cy="37711"/>
            </a:xfrm>
            <a:prstGeom prst="line">
              <a:avLst/>
            </a:prstGeom>
            <a:noFill/>
            <a:ln w="0">
              <a:solidFill>
                <a:srgbClr val="000000"/>
              </a:solidFill>
              <a:round/>
              <a:headEnd/>
              <a:tailEnd/>
            </a:ln>
          </p:spPr>
          <p:txBody>
            <a:bodyPr/>
            <a:lstStyle/>
            <a:p>
              <a:endParaRPr lang="nl-NL"/>
            </a:p>
          </p:txBody>
        </p:sp>
        <p:cxnSp>
          <p:nvCxnSpPr>
            <p:cNvPr id="372" name="Straight Connector 371"/>
            <p:cNvCxnSpPr/>
            <p:nvPr/>
          </p:nvCxnSpPr>
          <p:spPr bwMode="auto">
            <a:xfrm>
              <a:off x="4099015" y="3814387"/>
              <a:ext cx="1526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13427" idx="1"/>
            </p:cNvCxnSpPr>
            <p:nvPr/>
          </p:nvCxnSpPr>
          <p:spPr bwMode="auto">
            <a:xfrm rot="5400000" flipH="1">
              <a:off x="3224520" y="2192109"/>
              <a:ext cx="3247143" cy="2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3319" name="TextBox 626"/>
          <p:cNvSpPr txBox="1">
            <a:spLocks noChangeArrowheads="1"/>
          </p:cNvSpPr>
          <p:nvPr/>
        </p:nvSpPr>
        <p:spPr bwMode="auto">
          <a:xfrm>
            <a:off x="5443538" y="6400800"/>
            <a:ext cx="3086100" cy="239713"/>
          </a:xfrm>
          <a:prstGeom prst="rect">
            <a:avLst/>
          </a:prstGeom>
          <a:noFill/>
          <a:ln w="9525">
            <a:noFill/>
            <a:miter lim="800000"/>
            <a:headEnd/>
            <a:tailEnd/>
          </a:ln>
        </p:spPr>
        <p:txBody>
          <a:bodyPr>
            <a:spAutoFit/>
          </a:bodyPr>
          <a:lstStyle/>
          <a:p>
            <a:r>
              <a:rPr lang="en-US" altLang="nl-NL" sz="1200" dirty="0" err="1">
                <a:solidFill>
                  <a:schemeClr val="tx1"/>
                </a:solidFill>
              </a:rPr>
              <a:t>Lambers</a:t>
            </a:r>
            <a:r>
              <a:rPr lang="en-US" altLang="nl-NL" sz="1200" dirty="0">
                <a:solidFill>
                  <a:schemeClr val="tx1"/>
                </a:solidFill>
              </a:rPr>
              <a:t> </a:t>
            </a:r>
            <a:r>
              <a:rPr lang="en-US" altLang="nl-NL" sz="1200" dirty="0" err="1">
                <a:solidFill>
                  <a:schemeClr val="tx1"/>
                </a:solidFill>
              </a:rPr>
              <a:t>Heerspink</a:t>
            </a:r>
            <a:r>
              <a:rPr lang="en-US" altLang="nl-NL" sz="1200" dirty="0">
                <a:solidFill>
                  <a:schemeClr val="tx1"/>
                </a:solidFill>
              </a:rPr>
              <a:t>, Kidney </a:t>
            </a:r>
            <a:r>
              <a:rPr lang="en-US" altLang="nl-NL" sz="1200" dirty="0" err="1">
                <a:solidFill>
                  <a:schemeClr val="tx1"/>
                </a:solidFill>
              </a:rPr>
              <a:t>Int</a:t>
            </a:r>
            <a:r>
              <a:rPr lang="en-US" altLang="nl-NL" sz="1200" dirty="0">
                <a:solidFill>
                  <a:schemeClr val="tx1"/>
                </a:solidFill>
              </a:rPr>
              <a:t> 2012</a:t>
            </a:r>
            <a:endParaRPr lang="nl-NL" altLang="nl-NL" sz="1200" dirty="0">
              <a:solidFill>
                <a:schemeClr val="tx1"/>
              </a:solidFill>
            </a:endParaRPr>
          </a:p>
        </p:txBody>
      </p:sp>
      <p:sp>
        <p:nvSpPr>
          <p:cNvPr id="13320" name="TextBox 627"/>
          <p:cNvSpPr txBox="1">
            <a:spLocks noChangeArrowheads="1"/>
          </p:cNvSpPr>
          <p:nvPr/>
        </p:nvSpPr>
        <p:spPr bwMode="auto">
          <a:xfrm>
            <a:off x="1141413" y="2808288"/>
            <a:ext cx="1333500" cy="696912"/>
          </a:xfrm>
          <a:prstGeom prst="rect">
            <a:avLst/>
          </a:prstGeom>
          <a:solidFill>
            <a:schemeClr val="bg1"/>
          </a:solidFill>
          <a:ln w="9525">
            <a:noFill/>
            <a:miter lim="800000"/>
            <a:headEnd/>
            <a:tailEnd/>
          </a:ln>
        </p:spPr>
        <p:txBody>
          <a:bodyPr>
            <a:spAutoFit/>
          </a:bodyPr>
          <a:lstStyle/>
          <a:p>
            <a:r>
              <a:rPr lang="en-US" altLang="nl-NL" sz="1400">
                <a:solidFill>
                  <a:schemeClr val="tx1"/>
                </a:solidFill>
              </a:rPr>
              <a:t>8 g/d</a:t>
            </a:r>
          </a:p>
          <a:p>
            <a:r>
              <a:rPr lang="en-US" altLang="nl-NL" sz="1400">
                <a:solidFill>
                  <a:schemeClr val="tx1"/>
                </a:solidFill>
              </a:rPr>
              <a:t>10 g/d</a:t>
            </a:r>
          </a:p>
          <a:p>
            <a:r>
              <a:rPr lang="en-US" altLang="nl-NL" sz="1400">
                <a:solidFill>
                  <a:schemeClr val="tx1"/>
                </a:solidFill>
              </a:rPr>
              <a:t>12 g/d</a:t>
            </a:r>
            <a:endParaRPr lang="nl-NL" altLang="nl-NL" sz="1400">
              <a:solidFill>
                <a:schemeClr val="tx1"/>
              </a:solidFill>
            </a:endParaRPr>
          </a:p>
        </p:txBody>
      </p:sp>
      <p:sp>
        <p:nvSpPr>
          <p:cNvPr id="13321" name="TextBox 628"/>
          <p:cNvSpPr txBox="1">
            <a:spLocks noChangeArrowheads="1"/>
          </p:cNvSpPr>
          <p:nvPr/>
        </p:nvSpPr>
        <p:spPr bwMode="auto">
          <a:xfrm>
            <a:off x="1154113" y="4595813"/>
            <a:ext cx="1320800" cy="695325"/>
          </a:xfrm>
          <a:prstGeom prst="rect">
            <a:avLst/>
          </a:prstGeom>
          <a:solidFill>
            <a:schemeClr val="bg1"/>
          </a:solidFill>
          <a:ln w="9525">
            <a:noFill/>
            <a:miter lim="800000"/>
            <a:headEnd/>
            <a:tailEnd/>
          </a:ln>
        </p:spPr>
        <p:txBody>
          <a:bodyPr>
            <a:spAutoFit/>
          </a:bodyPr>
          <a:lstStyle/>
          <a:p>
            <a:r>
              <a:rPr lang="en-US" altLang="nl-NL" sz="1400" dirty="0">
                <a:solidFill>
                  <a:schemeClr val="tx1"/>
                </a:solidFill>
              </a:rPr>
              <a:t>8 g/d</a:t>
            </a:r>
          </a:p>
          <a:p>
            <a:r>
              <a:rPr lang="en-US" altLang="nl-NL" sz="1400" dirty="0">
                <a:solidFill>
                  <a:schemeClr val="tx1"/>
                </a:solidFill>
              </a:rPr>
              <a:t>10 g/d</a:t>
            </a:r>
          </a:p>
          <a:p>
            <a:r>
              <a:rPr lang="en-US" altLang="nl-NL" sz="1400" dirty="0">
                <a:solidFill>
                  <a:schemeClr val="tx1"/>
                </a:solidFill>
              </a:rPr>
              <a:t>12 g/d</a:t>
            </a:r>
            <a:endParaRPr lang="nl-NL" altLang="nl-NL" sz="1400" dirty="0">
              <a:solidFill>
                <a:schemeClr val="tx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77"/>
          <p:cNvSpPr>
            <a:spLocks noChangeArrowheads="1"/>
          </p:cNvSpPr>
          <p:nvPr/>
        </p:nvSpPr>
        <p:spPr bwMode="auto">
          <a:xfrm>
            <a:off x="595313" y="1962150"/>
            <a:ext cx="7993062" cy="4318000"/>
          </a:xfrm>
          <a:prstGeom prst="rect">
            <a:avLst/>
          </a:prstGeom>
          <a:pattFill prst="pct5">
            <a:fgClr>
              <a:schemeClr val="accent1"/>
            </a:fgClr>
            <a:bgClr>
              <a:schemeClr val="bg1"/>
            </a:bgClr>
          </a:pattFill>
          <a:ln w="9525" algn="ctr">
            <a:noFill/>
            <a:round/>
            <a:headEnd/>
            <a:tailEnd/>
          </a:ln>
        </p:spPr>
        <p:txBody>
          <a:bodyPr/>
          <a:lstStyle/>
          <a:p>
            <a:pPr marL="342900" indent="-342900"/>
            <a:endParaRPr lang="nl-NL" altLang="nl-NL"/>
          </a:p>
        </p:txBody>
      </p:sp>
      <p:sp>
        <p:nvSpPr>
          <p:cNvPr id="3" name="Date Placeholder 2"/>
          <p:cNvSpPr>
            <a:spLocks noGrp="1"/>
          </p:cNvSpPr>
          <p:nvPr>
            <p:ph type="dt" sz="quarter" idx="10"/>
          </p:nvPr>
        </p:nvSpPr>
        <p:spPr/>
        <p:txBody>
          <a:bodyPr/>
          <a:lstStyle/>
          <a:p>
            <a:pPr>
              <a:defRPr/>
            </a:pPr>
            <a:fld id="{2B66939A-251A-4B9D-B8BB-B79A465A4E31}" type="datetime1">
              <a:rPr lang="nl-NL" smtClean="0"/>
              <a:pPr>
                <a:defRPr/>
              </a:pPr>
              <a:t>23-10-2014</a:t>
            </a:fld>
            <a:endParaRPr lang="nl-NL"/>
          </a:p>
        </p:txBody>
      </p:sp>
      <p:sp>
        <p:nvSpPr>
          <p:cNvPr id="4" name="Slide Number Placeholder 3"/>
          <p:cNvSpPr>
            <a:spLocks noGrp="1"/>
          </p:cNvSpPr>
          <p:nvPr>
            <p:ph type="sldNum" sz="quarter" idx="4294967295"/>
          </p:nvPr>
        </p:nvSpPr>
        <p:spPr>
          <a:xfrm>
            <a:off x="8243888" y="6526213"/>
            <a:ext cx="765175" cy="331787"/>
          </a:xfrm>
          <a:prstGeom prst="rect">
            <a:avLst/>
          </a:prstGeom>
        </p:spPr>
        <p:txBody>
          <a:bodyPr/>
          <a:lstStyle/>
          <a:p>
            <a:pPr>
              <a:defRPr/>
            </a:pPr>
            <a:fld id="{66D338A0-B606-4FB5-A174-859668518E40}" type="slidenum">
              <a:rPr lang="nl-NL" smtClean="0"/>
              <a:pPr>
                <a:defRPr/>
              </a:pPr>
              <a:t>15</a:t>
            </a:fld>
            <a:endParaRPr lang="nl-NL"/>
          </a:p>
        </p:txBody>
      </p:sp>
      <p:grpSp>
        <p:nvGrpSpPr>
          <p:cNvPr id="2" name="Group 225"/>
          <p:cNvGrpSpPr>
            <a:grpSpLocks/>
          </p:cNvGrpSpPr>
          <p:nvPr/>
        </p:nvGrpSpPr>
        <p:grpSpPr bwMode="auto">
          <a:xfrm>
            <a:off x="1141413" y="2089150"/>
            <a:ext cx="6705600" cy="4191000"/>
            <a:chOff x="1138238" y="504825"/>
            <a:chExt cx="6253162" cy="3661879"/>
          </a:xfrm>
        </p:grpSpPr>
        <p:sp>
          <p:nvSpPr>
            <p:cNvPr id="14348" name="Rectangle 7"/>
            <p:cNvSpPr>
              <a:spLocks noChangeArrowheads="1"/>
            </p:cNvSpPr>
            <p:nvPr/>
          </p:nvSpPr>
          <p:spPr bwMode="auto">
            <a:xfrm>
              <a:off x="4191705" y="547627"/>
              <a:ext cx="441627" cy="151701"/>
            </a:xfrm>
            <a:prstGeom prst="rect">
              <a:avLst/>
            </a:prstGeom>
            <a:noFill/>
            <a:ln w="9525">
              <a:noFill/>
              <a:miter lim="800000"/>
              <a:headEnd/>
              <a:tailEnd/>
            </a:ln>
          </p:spPr>
          <p:txBody>
            <a:bodyPr wrap="none" lIns="0" tIns="0" rIns="0" bIns="0">
              <a:spAutoFit/>
            </a:bodyPr>
            <a:lstStyle/>
            <a:p>
              <a:r>
                <a:rPr lang="nl-NL" altLang="nl-NL" sz="1100">
                  <a:solidFill>
                    <a:srgbClr val="000000"/>
                  </a:solidFill>
                  <a:latin typeface="Calibri" pitchFamily="34" charset="0"/>
                </a:rPr>
                <a:t>Favours </a:t>
              </a:r>
              <a:endParaRPr lang="nl-NL" altLang="nl-NL" sz="1100">
                <a:latin typeface="Calibri" pitchFamily="34" charset="0"/>
              </a:endParaRPr>
            </a:p>
          </p:txBody>
        </p:sp>
        <p:sp>
          <p:nvSpPr>
            <p:cNvPr id="14349" name="Rectangle 8"/>
            <p:cNvSpPr>
              <a:spLocks noChangeArrowheads="1"/>
            </p:cNvSpPr>
            <p:nvPr/>
          </p:nvSpPr>
          <p:spPr bwMode="auto">
            <a:xfrm>
              <a:off x="5032819" y="547627"/>
              <a:ext cx="412087" cy="151701"/>
            </a:xfrm>
            <a:prstGeom prst="rect">
              <a:avLst/>
            </a:prstGeom>
            <a:noFill/>
            <a:ln w="9525">
              <a:noFill/>
              <a:miter lim="800000"/>
              <a:headEnd/>
              <a:tailEnd/>
            </a:ln>
          </p:spPr>
          <p:txBody>
            <a:bodyPr wrap="none" lIns="0" tIns="0" rIns="0" bIns="0">
              <a:spAutoFit/>
            </a:bodyPr>
            <a:lstStyle/>
            <a:p>
              <a:r>
                <a:rPr lang="nl-NL" altLang="nl-NL" sz="1100">
                  <a:solidFill>
                    <a:srgbClr val="000000"/>
                  </a:solidFill>
                  <a:latin typeface="Calibri" pitchFamily="34" charset="0"/>
                </a:rPr>
                <a:t>Favours</a:t>
              </a:r>
              <a:endParaRPr lang="nl-NL" altLang="nl-NL" sz="1100">
                <a:latin typeface="Calibri" pitchFamily="34" charset="0"/>
              </a:endParaRPr>
            </a:p>
          </p:txBody>
        </p:sp>
        <p:sp>
          <p:nvSpPr>
            <p:cNvPr id="14350" name="Rectangle 9"/>
            <p:cNvSpPr>
              <a:spLocks noChangeArrowheads="1"/>
            </p:cNvSpPr>
            <p:nvPr/>
          </p:nvSpPr>
          <p:spPr bwMode="auto">
            <a:xfrm>
              <a:off x="6923327" y="547627"/>
              <a:ext cx="251092" cy="151701"/>
            </a:xfrm>
            <a:prstGeom prst="rect">
              <a:avLst/>
            </a:prstGeom>
            <a:noFill/>
            <a:ln w="9525">
              <a:noFill/>
              <a:miter lim="800000"/>
              <a:headEnd/>
              <a:tailEnd/>
            </a:ln>
          </p:spPr>
          <p:txBody>
            <a:bodyPr wrap="none" lIns="0" tIns="0" rIns="0" bIns="0">
              <a:spAutoFit/>
            </a:bodyPr>
            <a:lstStyle/>
            <a:p>
              <a:r>
                <a:rPr lang="nl-NL" altLang="nl-NL" sz="1100">
                  <a:solidFill>
                    <a:srgbClr val="000000"/>
                  </a:solidFill>
                  <a:latin typeface="Calibri" pitchFamily="34" charset="0"/>
                </a:rPr>
                <a:t>p for</a:t>
              </a:r>
              <a:endParaRPr lang="nl-NL" altLang="nl-NL" sz="1100">
                <a:latin typeface="Calibri" pitchFamily="34" charset="0"/>
              </a:endParaRPr>
            </a:p>
          </p:txBody>
        </p:sp>
        <p:sp>
          <p:nvSpPr>
            <p:cNvPr id="14351" name="Rectangle 10"/>
            <p:cNvSpPr>
              <a:spLocks noChangeArrowheads="1"/>
            </p:cNvSpPr>
            <p:nvPr/>
          </p:nvSpPr>
          <p:spPr bwMode="auto">
            <a:xfrm>
              <a:off x="2648070" y="694161"/>
              <a:ext cx="217121" cy="151701"/>
            </a:xfrm>
            <a:prstGeom prst="rect">
              <a:avLst/>
            </a:prstGeom>
            <a:noFill/>
            <a:ln w="9525">
              <a:noFill/>
              <a:miter lim="800000"/>
              <a:headEnd/>
              <a:tailEnd/>
            </a:ln>
          </p:spPr>
          <p:txBody>
            <a:bodyPr wrap="none" lIns="0" tIns="0" rIns="0" bIns="0">
              <a:spAutoFit/>
            </a:bodyPr>
            <a:lstStyle/>
            <a:p>
              <a:r>
                <a:rPr lang="nl-NL" altLang="nl-NL" sz="1100">
                  <a:solidFill>
                    <a:srgbClr val="000000"/>
                  </a:solidFill>
                  <a:latin typeface="Calibri" pitchFamily="34" charset="0"/>
                </a:rPr>
                <a:t>ARB</a:t>
              </a:r>
              <a:endParaRPr lang="nl-NL" altLang="nl-NL" sz="1100">
                <a:latin typeface="Calibri" pitchFamily="34" charset="0"/>
              </a:endParaRPr>
            </a:p>
          </p:txBody>
        </p:sp>
        <p:sp>
          <p:nvSpPr>
            <p:cNvPr id="14352" name="Rectangle 11"/>
            <p:cNvSpPr>
              <a:spLocks noChangeArrowheads="1"/>
            </p:cNvSpPr>
            <p:nvPr/>
          </p:nvSpPr>
          <p:spPr bwMode="auto">
            <a:xfrm>
              <a:off x="3116143" y="694161"/>
              <a:ext cx="570127" cy="151701"/>
            </a:xfrm>
            <a:prstGeom prst="rect">
              <a:avLst/>
            </a:prstGeom>
            <a:noFill/>
            <a:ln w="9525">
              <a:noFill/>
              <a:miter lim="800000"/>
              <a:headEnd/>
              <a:tailEnd/>
            </a:ln>
          </p:spPr>
          <p:txBody>
            <a:bodyPr wrap="none" lIns="0" tIns="0" rIns="0" bIns="0">
              <a:spAutoFit/>
            </a:bodyPr>
            <a:lstStyle/>
            <a:p>
              <a:r>
                <a:rPr lang="nl-NL" altLang="nl-NL" sz="1100">
                  <a:solidFill>
                    <a:srgbClr val="000000"/>
                  </a:solidFill>
                  <a:latin typeface="Calibri" pitchFamily="34" charset="0"/>
                </a:rPr>
                <a:t>Non-RAASi</a:t>
              </a:r>
              <a:endParaRPr lang="nl-NL" altLang="nl-NL" sz="1100">
                <a:latin typeface="Calibri" pitchFamily="34" charset="0"/>
              </a:endParaRPr>
            </a:p>
          </p:txBody>
        </p:sp>
        <p:sp>
          <p:nvSpPr>
            <p:cNvPr id="14353" name="Rectangle 12"/>
            <p:cNvSpPr>
              <a:spLocks noChangeArrowheads="1"/>
            </p:cNvSpPr>
            <p:nvPr/>
          </p:nvSpPr>
          <p:spPr bwMode="auto">
            <a:xfrm>
              <a:off x="4297021" y="694161"/>
              <a:ext cx="217121" cy="151701"/>
            </a:xfrm>
            <a:prstGeom prst="rect">
              <a:avLst/>
            </a:prstGeom>
            <a:noFill/>
            <a:ln w="9525">
              <a:noFill/>
              <a:miter lim="800000"/>
              <a:headEnd/>
              <a:tailEnd/>
            </a:ln>
          </p:spPr>
          <p:txBody>
            <a:bodyPr wrap="none" lIns="0" tIns="0" rIns="0" bIns="0">
              <a:spAutoFit/>
            </a:bodyPr>
            <a:lstStyle/>
            <a:p>
              <a:r>
                <a:rPr lang="nl-NL" altLang="nl-NL" sz="1100">
                  <a:solidFill>
                    <a:srgbClr val="000000"/>
                  </a:solidFill>
                  <a:latin typeface="Calibri" pitchFamily="34" charset="0"/>
                </a:rPr>
                <a:t>ARB</a:t>
              </a:r>
              <a:endParaRPr lang="nl-NL" altLang="nl-NL" sz="1100">
                <a:latin typeface="Calibri" pitchFamily="34" charset="0"/>
              </a:endParaRPr>
            </a:p>
          </p:txBody>
        </p:sp>
        <p:sp>
          <p:nvSpPr>
            <p:cNvPr id="14354" name="Rectangle 13"/>
            <p:cNvSpPr>
              <a:spLocks noChangeArrowheads="1"/>
            </p:cNvSpPr>
            <p:nvPr/>
          </p:nvSpPr>
          <p:spPr bwMode="auto">
            <a:xfrm>
              <a:off x="4958220" y="694161"/>
              <a:ext cx="570127" cy="151701"/>
            </a:xfrm>
            <a:prstGeom prst="rect">
              <a:avLst/>
            </a:prstGeom>
            <a:noFill/>
            <a:ln w="9525">
              <a:noFill/>
              <a:miter lim="800000"/>
              <a:headEnd/>
              <a:tailEnd/>
            </a:ln>
          </p:spPr>
          <p:txBody>
            <a:bodyPr wrap="none" lIns="0" tIns="0" rIns="0" bIns="0">
              <a:spAutoFit/>
            </a:bodyPr>
            <a:lstStyle/>
            <a:p>
              <a:r>
                <a:rPr lang="nl-NL" altLang="nl-NL" sz="1100" dirty="0">
                  <a:solidFill>
                    <a:srgbClr val="000000"/>
                  </a:solidFill>
                  <a:latin typeface="Calibri" pitchFamily="34" charset="0"/>
                </a:rPr>
                <a:t>Non-RAASi</a:t>
              </a:r>
              <a:endParaRPr lang="nl-NL" altLang="nl-NL" sz="1100" dirty="0">
                <a:latin typeface="Calibri" pitchFamily="34" charset="0"/>
              </a:endParaRPr>
            </a:p>
          </p:txBody>
        </p:sp>
        <p:sp>
          <p:nvSpPr>
            <p:cNvPr id="14355" name="Rectangle 14"/>
            <p:cNvSpPr>
              <a:spLocks noChangeArrowheads="1"/>
            </p:cNvSpPr>
            <p:nvPr/>
          </p:nvSpPr>
          <p:spPr bwMode="auto">
            <a:xfrm>
              <a:off x="6908700" y="694161"/>
              <a:ext cx="289495" cy="151701"/>
            </a:xfrm>
            <a:prstGeom prst="rect">
              <a:avLst/>
            </a:prstGeom>
            <a:noFill/>
            <a:ln w="9525">
              <a:noFill/>
              <a:miter lim="800000"/>
              <a:headEnd/>
              <a:tailEnd/>
            </a:ln>
          </p:spPr>
          <p:txBody>
            <a:bodyPr wrap="none" lIns="0" tIns="0" rIns="0" bIns="0">
              <a:spAutoFit/>
            </a:bodyPr>
            <a:lstStyle/>
            <a:p>
              <a:r>
                <a:rPr lang="nl-NL" altLang="nl-NL" sz="1100">
                  <a:solidFill>
                    <a:srgbClr val="000000"/>
                  </a:solidFill>
                  <a:latin typeface="Calibri" pitchFamily="34" charset="0"/>
                </a:rPr>
                <a:t>trend</a:t>
              </a:r>
              <a:endParaRPr lang="nl-NL" altLang="nl-NL" sz="1100">
                <a:latin typeface="Calibri" pitchFamily="34" charset="0"/>
              </a:endParaRPr>
            </a:p>
          </p:txBody>
        </p:sp>
        <p:sp>
          <p:nvSpPr>
            <p:cNvPr id="14356" name="Rectangle 15"/>
            <p:cNvSpPr>
              <a:spLocks noChangeArrowheads="1"/>
            </p:cNvSpPr>
            <p:nvPr/>
          </p:nvSpPr>
          <p:spPr bwMode="auto">
            <a:xfrm>
              <a:off x="1160178" y="934592"/>
              <a:ext cx="1004536" cy="129698"/>
            </a:xfrm>
            <a:prstGeom prst="rect">
              <a:avLst/>
            </a:prstGeom>
            <a:noFill/>
            <a:ln w="9525">
              <a:noFill/>
              <a:miter lim="800000"/>
              <a:headEnd/>
              <a:tailEnd/>
            </a:ln>
          </p:spPr>
          <p:txBody>
            <a:bodyPr wrap="none" lIns="0" tIns="0" rIns="0" bIns="0">
              <a:spAutoFit/>
            </a:bodyPr>
            <a:lstStyle/>
            <a:p>
              <a:r>
                <a:rPr lang="ja-JP" altLang="en-US" sz="1200" b="1" dirty="0" smtClean="0">
                  <a:solidFill>
                    <a:srgbClr val="000000"/>
                  </a:solidFill>
                  <a:latin typeface="Calibri" pitchFamily="34" charset="0"/>
                </a:rPr>
                <a:t>腎臓アウトカム</a:t>
              </a:r>
              <a:endParaRPr lang="nl-NL" altLang="nl-NL" sz="2800" dirty="0">
                <a:latin typeface="Calibri" pitchFamily="34" charset="0"/>
              </a:endParaRPr>
            </a:p>
          </p:txBody>
        </p:sp>
        <p:sp>
          <p:nvSpPr>
            <p:cNvPr id="14357" name="Rectangle 16"/>
            <p:cNvSpPr>
              <a:spLocks noChangeArrowheads="1"/>
            </p:cNvSpPr>
            <p:nvPr/>
          </p:nvSpPr>
          <p:spPr bwMode="auto">
            <a:xfrm>
              <a:off x="1160178" y="1199209"/>
              <a:ext cx="942334"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Na:Cr &lt;121 mmol/g</a:t>
              </a:r>
              <a:endParaRPr lang="nl-NL" altLang="nl-NL" sz="2400">
                <a:latin typeface="Calibri" pitchFamily="34" charset="0"/>
              </a:endParaRPr>
            </a:p>
          </p:txBody>
        </p:sp>
        <p:sp>
          <p:nvSpPr>
            <p:cNvPr id="14358" name="Rectangle 17"/>
            <p:cNvSpPr>
              <a:spLocks noChangeArrowheads="1"/>
            </p:cNvSpPr>
            <p:nvPr/>
          </p:nvSpPr>
          <p:spPr bwMode="auto">
            <a:xfrm>
              <a:off x="2638997" y="1199209"/>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40/173</a:t>
              </a:r>
              <a:endParaRPr lang="nl-NL" altLang="nl-NL" sz="2400">
                <a:latin typeface="Calibri" pitchFamily="34" charset="0"/>
              </a:endParaRPr>
            </a:p>
          </p:txBody>
        </p:sp>
        <p:sp>
          <p:nvSpPr>
            <p:cNvPr id="14359" name="Rectangle 18"/>
            <p:cNvSpPr>
              <a:spLocks noChangeArrowheads="1"/>
            </p:cNvSpPr>
            <p:nvPr/>
          </p:nvSpPr>
          <p:spPr bwMode="auto">
            <a:xfrm>
              <a:off x="3265045" y="1199209"/>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75/219</a:t>
              </a:r>
              <a:endParaRPr lang="nl-NL" altLang="nl-NL" sz="2400">
                <a:latin typeface="Calibri" pitchFamily="34" charset="0"/>
              </a:endParaRPr>
            </a:p>
          </p:txBody>
        </p:sp>
        <p:sp>
          <p:nvSpPr>
            <p:cNvPr id="14360" name="Rectangle 19"/>
            <p:cNvSpPr>
              <a:spLocks noChangeArrowheads="1"/>
            </p:cNvSpPr>
            <p:nvPr/>
          </p:nvSpPr>
          <p:spPr bwMode="auto">
            <a:xfrm>
              <a:off x="5772594" y="1199209"/>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0.57</a:t>
              </a:r>
              <a:endParaRPr lang="nl-NL" altLang="nl-NL" sz="2400">
                <a:latin typeface="Calibri" pitchFamily="34" charset="0"/>
              </a:endParaRPr>
            </a:p>
          </p:txBody>
        </p:sp>
        <p:sp>
          <p:nvSpPr>
            <p:cNvPr id="14361" name="Rectangle 20"/>
            <p:cNvSpPr>
              <a:spLocks noChangeArrowheads="1"/>
            </p:cNvSpPr>
            <p:nvPr/>
          </p:nvSpPr>
          <p:spPr bwMode="auto">
            <a:xfrm>
              <a:off x="6051975" y="1199209"/>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62" name="Rectangle 21"/>
            <p:cNvSpPr>
              <a:spLocks noChangeArrowheads="1"/>
            </p:cNvSpPr>
            <p:nvPr/>
          </p:nvSpPr>
          <p:spPr bwMode="auto">
            <a:xfrm>
              <a:off x="6088544" y="1199209"/>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0.39</a:t>
              </a:r>
              <a:endParaRPr lang="nl-NL" altLang="nl-NL" sz="2400">
                <a:latin typeface="Calibri" pitchFamily="34" charset="0"/>
              </a:endParaRPr>
            </a:p>
          </p:txBody>
        </p:sp>
        <p:sp>
          <p:nvSpPr>
            <p:cNvPr id="14363" name="Rectangle 22"/>
            <p:cNvSpPr>
              <a:spLocks noChangeArrowheads="1"/>
            </p:cNvSpPr>
            <p:nvPr/>
          </p:nvSpPr>
          <p:spPr bwMode="auto">
            <a:xfrm>
              <a:off x="6345984" y="1199209"/>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64" name="Rectangle 23"/>
            <p:cNvSpPr>
              <a:spLocks noChangeArrowheads="1"/>
            </p:cNvSpPr>
            <p:nvPr/>
          </p:nvSpPr>
          <p:spPr bwMode="auto">
            <a:xfrm>
              <a:off x="6413269" y="1199209"/>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0.84</a:t>
              </a:r>
              <a:endParaRPr lang="nl-NL" altLang="nl-NL" sz="2400">
                <a:latin typeface="Calibri" pitchFamily="34" charset="0"/>
              </a:endParaRPr>
            </a:p>
          </p:txBody>
        </p:sp>
        <p:sp>
          <p:nvSpPr>
            <p:cNvPr id="14365" name="Rectangle 24"/>
            <p:cNvSpPr>
              <a:spLocks noChangeArrowheads="1"/>
            </p:cNvSpPr>
            <p:nvPr/>
          </p:nvSpPr>
          <p:spPr bwMode="auto">
            <a:xfrm>
              <a:off x="6639992" y="1199209"/>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66" name="Rectangle 25"/>
            <p:cNvSpPr>
              <a:spLocks noChangeArrowheads="1"/>
            </p:cNvSpPr>
            <p:nvPr/>
          </p:nvSpPr>
          <p:spPr bwMode="auto">
            <a:xfrm>
              <a:off x="1160178" y="1425412"/>
              <a:ext cx="1209674"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121&lt;Na:Cr  &lt;153 mmol/g</a:t>
              </a:r>
              <a:endParaRPr lang="nl-NL" altLang="nl-NL" sz="2400">
                <a:latin typeface="Calibri" pitchFamily="34" charset="0"/>
              </a:endParaRPr>
            </a:p>
          </p:txBody>
        </p:sp>
        <p:sp>
          <p:nvSpPr>
            <p:cNvPr id="14367" name="Rectangle 26"/>
            <p:cNvSpPr>
              <a:spLocks noChangeArrowheads="1"/>
            </p:cNvSpPr>
            <p:nvPr/>
          </p:nvSpPr>
          <p:spPr bwMode="auto">
            <a:xfrm>
              <a:off x="2638997" y="1425412"/>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54/175</a:t>
              </a:r>
              <a:endParaRPr lang="nl-NL" altLang="nl-NL" sz="2400">
                <a:latin typeface="Calibri" pitchFamily="34" charset="0"/>
              </a:endParaRPr>
            </a:p>
          </p:txBody>
        </p:sp>
        <p:sp>
          <p:nvSpPr>
            <p:cNvPr id="14368" name="Rectangle 27"/>
            <p:cNvSpPr>
              <a:spLocks noChangeArrowheads="1"/>
            </p:cNvSpPr>
            <p:nvPr/>
          </p:nvSpPr>
          <p:spPr bwMode="auto">
            <a:xfrm>
              <a:off x="3265045" y="1425412"/>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72/218</a:t>
              </a:r>
              <a:endParaRPr lang="nl-NL" altLang="nl-NL" sz="2400">
                <a:latin typeface="Calibri" pitchFamily="34" charset="0"/>
              </a:endParaRPr>
            </a:p>
          </p:txBody>
        </p:sp>
        <p:sp>
          <p:nvSpPr>
            <p:cNvPr id="14369" name="Rectangle 28"/>
            <p:cNvSpPr>
              <a:spLocks noChangeArrowheads="1"/>
            </p:cNvSpPr>
            <p:nvPr/>
          </p:nvSpPr>
          <p:spPr bwMode="auto">
            <a:xfrm>
              <a:off x="5772594" y="1425412"/>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1.00</a:t>
              </a:r>
              <a:endParaRPr lang="nl-NL" altLang="nl-NL" sz="2400">
                <a:latin typeface="Calibri" pitchFamily="34" charset="0"/>
              </a:endParaRPr>
            </a:p>
          </p:txBody>
        </p:sp>
        <p:sp>
          <p:nvSpPr>
            <p:cNvPr id="14370" name="Rectangle 29"/>
            <p:cNvSpPr>
              <a:spLocks noChangeArrowheads="1"/>
            </p:cNvSpPr>
            <p:nvPr/>
          </p:nvSpPr>
          <p:spPr bwMode="auto">
            <a:xfrm>
              <a:off x="6051975" y="1425412"/>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71" name="Rectangle 30"/>
            <p:cNvSpPr>
              <a:spLocks noChangeArrowheads="1"/>
            </p:cNvSpPr>
            <p:nvPr/>
          </p:nvSpPr>
          <p:spPr bwMode="auto">
            <a:xfrm>
              <a:off x="6117218" y="1425412"/>
              <a:ext cx="211213" cy="137910"/>
            </a:xfrm>
            <a:prstGeom prst="rect">
              <a:avLst/>
            </a:prstGeom>
            <a:noFill/>
            <a:ln w="9525">
              <a:noFill/>
              <a:miter lim="800000"/>
              <a:headEnd/>
              <a:tailEnd/>
            </a:ln>
          </p:spPr>
          <p:txBody>
            <a:bodyPr wrap="none" lIns="0" tIns="0" rIns="0" bIns="0">
              <a:spAutoFit/>
            </a:bodyPr>
            <a:lstStyle/>
            <a:p>
              <a:pPr algn="r"/>
              <a:r>
                <a:rPr lang="nl-NL" altLang="nl-NL" sz="1000">
                  <a:solidFill>
                    <a:srgbClr val="000000"/>
                  </a:solidFill>
                  <a:latin typeface="Calibri" pitchFamily="34" charset="0"/>
                </a:rPr>
                <a:t>0.70</a:t>
              </a:r>
              <a:endParaRPr lang="nl-NL" altLang="nl-NL" sz="2400">
                <a:latin typeface="Calibri" pitchFamily="34" charset="0"/>
              </a:endParaRPr>
            </a:p>
          </p:txBody>
        </p:sp>
        <p:sp>
          <p:nvSpPr>
            <p:cNvPr id="14372" name="Rectangle 31"/>
            <p:cNvSpPr>
              <a:spLocks noChangeArrowheads="1"/>
            </p:cNvSpPr>
            <p:nvPr/>
          </p:nvSpPr>
          <p:spPr bwMode="auto">
            <a:xfrm>
              <a:off x="6345984" y="1425412"/>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73" name="Rectangle 32"/>
            <p:cNvSpPr>
              <a:spLocks noChangeArrowheads="1"/>
            </p:cNvSpPr>
            <p:nvPr/>
          </p:nvSpPr>
          <p:spPr bwMode="auto">
            <a:xfrm>
              <a:off x="6413269" y="1425412"/>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1.42</a:t>
              </a:r>
              <a:endParaRPr lang="nl-NL" altLang="nl-NL" sz="2400">
                <a:latin typeface="Calibri" pitchFamily="34" charset="0"/>
              </a:endParaRPr>
            </a:p>
          </p:txBody>
        </p:sp>
        <p:sp>
          <p:nvSpPr>
            <p:cNvPr id="14374" name="Rectangle 33"/>
            <p:cNvSpPr>
              <a:spLocks noChangeArrowheads="1"/>
            </p:cNvSpPr>
            <p:nvPr/>
          </p:nvSpPr>
          <p:spPr bwMode="auto">
            <a:xfrm>
              <a:off x="6639992" y="1425412"/>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75" name="Rectangle 34"/>
            <p:cNvSpPr>
              <a:spLocks noChangeArrowheads="1"/>
            </p:cNvSpPr>
            <p:nvPr/>
          </p:nvSpPr>
          <p:spPr bwMode="auto">
            <a:xfrm>
              <a:off x="6894072" y="1464313"/>
              <a:ext cx="33085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&lt;0.001</a:t>
              </a:r>
              <a:endParaRPr lang="nl-NL" altLang="nl-NL" sz="2400">
                <a:latin typeface="Calibri" pitchFamily="34" charset="0"/>
              </a:endParaRPr>
            </a:p>
          </p:txBody>
        </p:sp>
        <p:sp>
          <p:nvSpPr>
            <p:cNvPr id="14376" name="Rectangle 35"/>
            <p:cNvSpPr>
              <a:spLocks noChangeArrowheads="1"/>
            </p:cNvSpPr>
            <p:nvPr/>
          </p:nvSpPr>
          <p:spPr bwMode="auto">
            <a:xfrm>
              <a:off x="1160178" y="1651618"/>
              <a:ext cx="968920"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Na:Cr ≥ 153 mmol/g</a:t>
              </a:r>
              <a:endParaRPr lang="nl-NL" altLang="nl-NL" sz="2400">
                <a:latin typeface="Calibri" pitchFamily="34" charset="0"/>
              </a:endParaRPr>
            </a:p>
          </p:txBody>
        </p:sp>
        <p:sp>
          <p:nvSpPr>
            <p:cNvPr id="14377" name="Rectangle 36"/>
            <p:cNvSpPr>
              <a:spLocks noChangeArrowheads="1"/>
            </p:cNvSpPr>
            <p:nvPr/>
          </p:nvSpPr>
          <p:spPr bwMode="auto">
            <a:xfrm>
              <a:off x="2638997" y="1651618"/>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56/151</a:t>
              </a:r>
              <a:endParaRPr lang="nl-NL" altLang="nl-NL" sz="2400">
                <a:latin typeface="Calibri" pitchFamily="34" charset="0"/>
              </a:endParaRPr>
            </a:p>
          </p:txBody>
        </p:sp>
        <p:sp>
          <p:nvSpPr>
            <p:cNvPr id="14378" name="Rectangle 37"/>
            <p:cNvSpPr>
              <a:spLocks noChangeArrowheads="1"/>
            </p:cNvSpPr>
            <p:nvPr/>
          </p:nvSpPr>
          <p:spPr bwMode="auto">
            <a:xfrm>
              <a:off x="3265045" y="1651618"/>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75/241</a:t>
              </a:r>
              <a:endParaRPr lang="nl-NL" altLang="nl-NL" sz="2400">
                <a:latin typeface="Calibri" pitchFamily="34" charset="0"/>
              </a:endParaRPr>
            </a:p>
          </p:txBody>
        </p:sp>
        <p:sp>
          <p:nvSpPr>
            <p:cNvPr id="14379" name="Rectangle 38"/>
            <p:cNvSpPr>
              <a:spLocks noChangeArrowheads="1"/>
            </p:cNvSpPr>
            <p:nvPr/>
          </p:nvSpPr>
          <p:spPr bwMode="auto">
            <a:xfrm>
              <a:off x="5772594" y="165161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1.37</a:t>
              </a:r>
              <a:endParaRPr lang="nl-NL" altLang="nl-NL" sz="2400">
                <a:latin typeface="Calibri" pitchFamily="34" charset="0"/>
              </a:endParaRPr>
            </a:p>
          </p:txBody>
        </p:sp>
        <p:sp>
          <p:nvSpPr>
            <p:cNvPr id="14380" name="Rectangle 39"/>
            <p:cNvSpPr>
              <a:spLocks noChangeArrowheads="1"/>
            </p:cNvSpPr>
            <p:nvPr/>
          </p:nvSpPr>
          <p:spPr bwMode="auto">
            <a:xfrm>
              <a:off x="6051975" y="165161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81" name="Rectangle 40"/>
            <p:cNvSpPr>
              <a:spLocks noChangeArrowheads="1"/>
            </p:cNvSpPr>
            <p:nvPr/>
          </p:nvSpPr>
          <p:spPr bwMode="auto">
            <a:xfrm>
              <a:off x="6088544" y="165161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0.96</a:t>
              </a:r>
              <a:endParaRPr lang="nl-NL" altLang="nl-NL" sz="2400">
                <a:latin typeface="Calibri" pitchFamily="34" charset="0"/>
              </a:endParaRPr>
            </a:p>
          </p:txBody>
        </p:sp>
        <p:sp>
          <p:nvSpPr>
            <p:cNvPr id="14382" name="Rectangle 41"/>
            <p:cNvSpPr>
              <a:spLocks noChangeArrowheads="1"/>
            </p:cNvSpPr>
            <p:nvPr/>
          </p:nvSpPr>
          <p:spPr bwMode="auto">
            <a:xfrm>
              <a:off x="6345984" y="165161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83" name="Rectangle 42"/>
            <p:cNvSpPr>
              <a:spLocks noChangeArrowheads="1"/>
            </p:cNvSpPr>
            <p:nvPr/>
          </p:nvSpPr>
          <p:spPr bwMode="auto">
            <a:xfrm>
              <a:off x="6413269" y="165161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1.96</a:t>
              </a:r>
              <a:endParaRPr lang="nl-NL" altLang="nl-NL" sz="2400">
                <a:latin typeface="Calibri" pitchFamily="34" charset="0"/>
              </a:endParaRPr>
            </a:p>
          </p:txBody>
        </p:sp>
        <p:sp>
          <p:nvSpPr>
            <p:cNvPr id="14384" name="Rectangle 43"/>
            <p:cNvSpPr>
              <a:spLocks noChangeArrowheads="1"/>
            </p:cNvSpPr>
            <p:nvPr/>
          </p:nvSpPr>
          <p:spPr bwMode="auto">
            <a:xfrm>
              <a:off x="6647306" y="165161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85" name="Rectangle 44"/>
            <p:cNvSpPr>
              <a:spLocks noChangeArrowheads="1"/>
            </p:cNvSpPr>
            <p:nvPr/>
          </p:nvSpPr>
          <p:spPr bwMode="auto">
            <a:xfrm>
              <a:off x="1160178" y="1884937"/>
              <a:ext cx="341190"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Overall</a:t>
              </a:r>
              <a:endParaRPr lang="nl-NL" altLang="nl-NL" sz="2400">
                <a:latin typeface="Calibri" pitchFamily="34" charset="0"/>
              </a:endParaRPr>
            </a:p>
          </p:txBody>
        </p:sp>
        <p:sp>
          <p:nvSpPr>
            <p:cNvPr id="14386" name="Rectangle 45"/>
            <p:cNvSpPr>
              <a:spLocks noChangeArrowheads="1"/>
            </p:cNvSpPr>
            <p:nvPr/>
          </p:nvSpPr>
          <p:spPr bwMode="auto">
            <a:xfrm>
              <a:off x="2609742" y="1884937"/>
              <a:ext cx="40913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150/499</a:t>
              </a:r>
              <a:endParaRPr lang="nl-NL" altLang="nl-NL" sz="2400">
                <a:latin typeface="Calibri" pitchFamily="34" charset="0"/>
              </a:endParaRPr>
            </a:p>
          </p:txBody>
        </p:sp>
        <p:sp>
          <p:nvSpPr>
            <p:cNvPr id="14387" name="Rectangle 46"/>
            <p:cNvSpPr>
              <a:spLocks noChangeArrowheads="1"/>
            </p:cNvSpPr>
            <p:nvPr/>
          </p:nvSpPr>
          <p:spPr bwMode="auto">
            <a:xfrm>
              <a:off x="3235790" y="1884937"/>
              <a:ext cx="40913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222/678</a:t>
              </a:r>
              <a:endParaRPr lang="nl-NL" altLang="nl-NL" sz="2400">
                <a:latin typeface="Calibri" pitchFamily="34" charset="0"/>
              </a:endParaRPr>
            </a:p>
          </p:txBody>
        </p:sp>
        <p:sp>
          <p:nvSpPr>
            <p:cNvPr id="14388" name="Rectangle 47"/>
            <p:cNvSpPr>
              <a:spLocks noChangeArrowheads="1"/>
            </p:cNvSpPr>
            <p:nvPr/>
          </p:nvSpPr>
          <p:spPr bwMode="auto">
            <a:xfrm>
              <a:off x="5772594" y="1884937"/>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0.92</a:t>
              </a:r>
              <a:endParaRPr lang="nl-NL" altLang="nl-NL" sz="2400">
                <a:latin typeface="Calibri" pitchFamily="34" charset="0"/>
              </a:endParaRPr>
            </a:p>
          </p:txBody>
        </p:sp>
        <p:sp>
          <p:nvSpPr>
            <p:cNvPr id="14389" name="Rectangle 48"/>
            <p:cNvSpPr>
              <a:spLocks noChangeArrowheads="1"/>
            </p:cNvSpPr>
            <p:nvPr/>
          </p:nvSpPr>
          <p:spPr bwMode="auto">
            <a:xfrm>
              <a:off x="6051975" y="1884937"/>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90" name="Rectangle 49"/>
            <p:cNvSpPr>
              <a:spLocks noChangeArrowheads="1"/>
            </p:cNvSpPr>
            <p:nvPr/>
          </p:nvSpPr>
          <p:spPr bwMode="auto">
            <a:xfrm>
              <a:off x="6088544" y="1884937"/>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0.75</a:t>
              </a:r>
              <a:endParaRPr lang="nl-NL" altLang="nl-NL" sz="2400">
                <a:latin typeface="Calibri" pitchFamily="34" charset="0"/>
              </a:endParaRPr>
            </a:p>
          </p:txBody>
        </p:sp>
        <p:sp>
          <p:nvSpPr>
            <p:cNvPr id="14391" name="Rectangle 50"/>
            <p:cNvSpPr>
              <a:spLocks noChangeArrowheads="1"/>
            </p:cNvSpPr>
            <p:nvPr/>
          </p:nvSpPr>
          <p:spPr bwMode="auto">
            <a:xfrm>
              <a:off x="6345984" y="1884937"/>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92" name="Rectangle 51"/>
            <p:cNvSpPr>
              <a:spLocks noChangeArrowheads="1"/>
            </p:cNvSpPr>
            <p:nvPr/>
          </p:nvSpPr>
          <p:spPr bwMode="auto">
            <a:xfrm>
              <a:off x="6413269" y="1884937"/>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1.14</a:t>
              </a:r>
              <a:endParaRPr lang="nl-NL" altLang="nl-NL" sz="2400">
                <a:latin typeface="Calibri" pitchFamily="34" charset="0"/>
              </a:endParaRPr>
            </a:p>
          </p:txBody>
        </p:sp>
        <p:sp>
          <p:nvSpPr>
            <p:cNvPr id="14393" name="Rectangle 52"/>
            <p:cNvSpPr>
              <a:spLocks noChangeArrowheads="1"/>
            </p:cNvSpPr>
            <p:nvPr/>
          </p:nvSpPr>
          <p:spPr bwMode="auto">
            <a:xfrm>
              <a:off x="6647306" y="1884937"/>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2400">
                <a:latin typeface="Calibri" pitchFamily="34" charset="0"/>
              </a:endParaRPr>
            </a:p>
          </p:txBody>
        </p:sp>
        <p:sp>
          <p:nvSpPr>
            <p:cNvPr id="14394" name="Rectangle 91"/>
            <p:cNvSpPr>
              <a:spLocks noChangeArrowheads="1"/>
            </p:cNvSpPr>
            <p:nvPr/>
          </p:nvSpPr>
          <p:spPr bwMode="auto">
            <a:xfrm>
              <a:off x="1160178" y="2452610"/>
              <a:ext cx="1148041" cy="129698"/>
            </a:xfrm>
            <a:prstGeom prst="rect">
              <a:avLst/>
            </a:prstGeom>
            <a:noFill/>
            <a:ln w="9525">
              <a:noFill/>
              <a:miter lim="800000"/>
              <a:headEnd/>
              <a:tailEnd/>
            </a:ln>
          </p:spPr>
          <p:txBody>
            <a:bodyPr wrap="none" lIns="0" tIns="0" rIns="0" bIns="0">
              <a:spAutoFit/>
            </a:bodyPr>
            <a:lstStyle/>
            <a:p>
              <a:r>
                <a:rPr lang="ja-JP" altLang="en-US" sz="1200" b="1" dirty="0" smtClean="0">
                  <a:solidFill>
                    <a:srgbClr val="000000"/>
                  </a:solidFill>
                  <a:latin typeface="Calibri" pitchFamily="34" charset="0"/>
                </a:rPr>
                <a:t>心血管アウトカム</a:t>
              </a:r>
              <a:endParaRPr lang="nl-NL" altLang="nl-NL" sz="1200" dirty="0">
                <a:latin typeface="Calibri" pitchFamily="34" charset="0"/>
              </a:endParaRPr>
            </a:p>
          </p:txBody>
        </p:sp>
        <p:sp>
          <p:nvSpPr>
            <p:cNvPr id="14395" name="Rectangle 92"/>
            <p:cNvSpPr>
              <a:spLocks noChangeArrowheads="1"/>
            </p:cNvSpPr>
            <p:nvPr/>
          </p:nvSpPr>
          <p:spPr bwMode="auto">
            <a:xfrm>
              <a:off x="1160178" y="2703000"/>
              <a:ext cx="942334"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Na:Cr &lt;121 mmol/g</a:t>
              </a:r>
              <a:endParaRPr lang="nl-NL" altLang="nl-NL" sz="1000">
                <a:latin typeface="Calibri" pitchFamily="34" charset="0"/>
              </a:endParaRPr>
            </a:p>
          </p:txBody>
        </p:sp>
        <p:sp>
          <p:nvSpPr>
            <p:cNvPr id="14396" name="Rectangle 93"/>
            <p:cNvSpPr>
              <a:spLocks noChangeArrowheads="1"/>
            </p:cNvSpPr>
            <p:nvPr/>
          </p:nvSpPr>
          <p:spPr bwMode="auto">
            <a:xfrm>
              <a:off x="2638997" y="2703000"/>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45/173</a:t>
              </a:r>
              <a:endParaRPr lang="nl-NL" altLang="nl-NL" sz="1000">
                <a:latin typeface="Calibri" pitchFamily="34" charset="0"/>
              </a:endParaRPr>
            </a:p>
          </p:txBody>
        </p:sp>
        <p:sp>
          <p:nvSpPr>
            <p:cNvPr id="14397" name="Rectangle 94"/>
            <p:cNvSpPr>
              <a:spLocks noChangeArrowheads="1"/>
            </p:cNvSpPr>
            <p:nvPr/>
          </p:nvSpPr>
          <p:spPr bwMode="auto">
            <a:xfrm>
              <a:off x="3265045" y="2703000"/>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64/219</a:t>
              </a:r>
              <a:endParaRPr lang="nl-NL" altLang="nl-NL" sz="1000">
                <a:latin typeface="Calibri" pitchFamily="34" charset="0"/>
              </a:endParaRPr>
            </a:p>
          </p:txBody>
        </p:sp>
        <p:sp>
          <p:nvSpPr>
            <p:cNvPr id="14398" name="Rectangle 95"/>
            <p:cNvSpPr>
              <a:spLocks noChangeArrowheads="1"/>
            </p:cNvSpPr>
            <p:nvPr/>
          </p:nvSpPr>
          <p:spPr bwMode="auto">
            <a:xfrm>
              <a:off x="5772594" y="270300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0.63</a:t>
              </a:r>
              <a:endParaRPr lang="nl-NL" altLang="nl-NL" sz="1000">
                <a:latin typeface="Calibri" pitchFamily="34" charset="0"/>
              </a:endParaRPr>
            </a:p>
          </p:txBody>
        </p:sp>
        <p:sp>
          <p:nvSpPr>
            <p:cNvPr id="14399" name="Rectangle 96"/>
            <p:cNvSpPr>
              <a:spLocks noChangeArrowheads="1"/>
            </p:cNvSpPr>
            <p:nvPr/>
          </p:nvSpPr>
          <p:spPr bwMode="auto">
            <a:xfrm>
              <a:off x="6049050" y="270300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00" name="Rectangle 97"/>
            <p:cNvSpPr>
              <a:spLocks noChangeArrowheads="1"/>
            </p:cNvSpPr>
            <p:nvPr/>
          </p:nvSpPr>
          <p:spPr bwMode="auto">
            <a:xfrm>
              <a:off x="6088544" y="270300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0.43</a:t>
              </a:r>
              <a:endParaRPr lang="nl-NL" altLang="nl-NL" sz="1000">
                <a:latin typeface="Calibri" pitchFamily="34" charset="0"/>
              </a:endParaRPr>
            </a:p>
          </p:txBody>
        </p:sp>
        <p:sp>
          <p:nvSpPr>
            <p:cNvPr id="14401" name="Rectangle 98"/>
            <p:cNvSpPr>
              <a:spLocks noChangeArrowheads="1"/>
            </p:cNvSpPr>
            <p:nvPr/>
          </p:nvSpPr>
          <p:spPr bwMode="auto">
            <a:xfrm>
              <a:off x="6354760" y="270300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02" name="Rectangle 99"/>
            <p:cNvSpPr>
              <a:spLocks noChangeArrowheads="1"/>
            </p:cNvSpPr>
            <p:nvPr/>
          </p:nvSpPr>
          <p:spPr bwMode="auto">
            <a:xfrm>
              <a:off x="6413269" y="270300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0.92</a:t>
              </a:r>
              <a:endParaRPr lang="nl-NL" altLang="nl-NL" sz="1000">
                <a:latin typeface="Calibri" pitchFamily="34" charset="0"/>
              </a:endParaRPr>
            </a:p>
          </p:txBody>
        </p:sp>
        <p:sp>
          <p:nvSpPr>
            <p:cNvPr id="14403" name="Rectangle 100"/>
            <p:cNvSpPr>
              <a:spLocks noChangeArrowheads="1"/>
            </p:cNvSpPr>
            <p:nvPr/>
          </p:nvSpPr>
          <p:spPr bwMode="auto">
            <a:xfrm>
              <a:off x="6639992" y="270300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04" name="Rectangle 101"/>
            <p:cNvSpPr>
              <a:spLocks noChangeArrowheads="1"/>
            </p:cNvSpPr>
            <p:nvPr/>
          </p:nvSpPr>
          <p:spPr bwMode="auto">
            <a:xfrm>
              <a:off x="1160178" y="2929204"/>
              <a:ext cx="1209674"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121&lt;Na:Cr  &lt;153 mmol/g</a:t>
              </a:r>
              <a:endParaRPr lang="nl-NL" altLang="nl-NL" sz="1000">
                <a:latin typeface="Calibri" pitchFamily="34" charset="0"/>
              </a:endParaRPr>
            </a:p>
          </p:txBody>
        </p:sp>
        <p:sp>
          <p:nvSpPr>
            <p:cNvPr id="14405" name="Rectangle 102"/>
            <p:cNvSpPr>
              <a:spLocks noChangeArrowheads="1"/>
            </p:cNvSpPr>
            <p:nvPr/>
          </p:nvSpPr>
          <p:spPr bwMode="auto">
            <a:xfrm>
              <a:off x="2638997" y="2929204"/>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62/175</a:t>
              </a:r>
              <a:endParaRPr lang="nl-NL" altLang="nl-NL" sz="1000">
                <a:latin typeface="Calibri" pitchFamily="34" charset="0"/>
              </a:endParaRPr>
            </a:p>
          </p:txBody>
        </p:sp>
        <p:sp>
          <p:nvSpPr>
            <p:cNvPr id="14406" name="Rectangle 103"/>
            <p:cNvSpPr>
              <a:spLocks noChangeArrowheads="1"/>
            </p:cNvSpPr>
            <p:nvPr/>
          </p:nvSpPr>
          <p:spPr bwMode="auto">
            <a:xfrm>
              <a:off x="3265045" y="2929204"/>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62/218</a:t>
              </a:r>
              <a:endParaRPr lang="nl-NL" altLang="nl-NL" sz="1000">
                <a:latin typeface="Calibri" pitchFamily="34" charset="0"/>
              </a:endParaRPr>
            </a:p>
          </p:txBody>
        </p:sp>
        <p:sp>
          <p:nvSpPr>
            <p:cNvPr id="14407" name="Rectangle 104"/>
            <p:cNvSpPr>
              <a:spLocks noChangeArrowheads="1"/>
            </p:cNvSpPr>
            <p:nvPr/>
          </p:nvSpPr>
          <p:spPr bwMode="auto">
            <a:xfrm>
              <a:off x="5772594" y="2929204"/>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1.02</a:t>
              </a:r>
              <a:endParaRPr lang="nl-NL" altLang="nl-NL" sz="1000">
                <a:latin typeface="Calibri" pitchFamily="34" charset="0"/>
              </a:endParaRPr>
            </a:p>
          </p:txBody>
        </p:sp>
        <p:sp>
          <p:nvSpPr>
            <p:cNvPr id="14408" name="Rectangle 105"/>
            <p:cNvSpPr>
              <a:spLocks noChangeArrowheads="1"/>
            </p:cNvSpPr>
            <p:nvPr/>
          </p:nvSpPr>
          <p:spPr bwMode="auto">
            <a:xfrm>
              <a:off x="6049050" y="2929204"/>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09" name="Rectangle 106"/>
            <p:cNvSpPr>
              <a:spLocks noChangeArrowheads="1"/>
            </p:cNvSpPr>
            <p:nvPr/>
          </p:nvSpPr>
          <p:spPr bwMode="auto">
            <a:xfrm>
              <a:off x="6088544" y="2929204"/>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0.73</a:t>
              </a:r>
              <a:endParaRPr lang="nl-NL" altLang="nl-NL" sz="1000">
                <a:latin typeface="Calibri" pitchFamily="34" charset="0"/>
              </a:endParaRPr>
            </a:p>
          </p:txBody>
        </p:sp>
        <p:sp>
          <p:nvSpPr>
            <p:cNvPr id="14410" name="Rectangle 107"/>
            <p:cNvSpPr>
              <a:spLocks noChangeArrowheads="1"/>
            </p:cNvSpPr>
            <p:nvPr/>
          </p:nvSpPr>
          <p:spPr bwMode="auto">
            <a:xfrm>
              <a:off x="6354760" y="2929204"/>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11" name="Rectangle 108"/>
            <p:cNvSpPr>
              <a:spLocks noChangeArrowheads="1"/>
            </p:cNvSpPr>
            <p:nvPr/>
          </p:nvSpPr>
          <p:spPr bwMode="auto">
            <a:xfrm>
              <a:off x="6413269" y="2929204"/>
              <a:ext cx="211213" cy="137910"/>
            </a:xfrm>
            <a:prstGeom prst="rect">
              <a:avLst/>
            </a:prstGeom>
            <a:noFill/>
            <a:ln w="9525">
              <a:noFill/>
              <a:miter lim="800000"/>
              <a:headEnd/>
              <a:tailEnd/>
            </a:ln>
          </p:spPr>
          <p:txBody>
            <a:bodyPr wrap="none" lIns="0" tIns="0" rIns="0" bIns="0">
              <a:spAutoFit/>
            </a:bodyPr>
            <a:lstStyle/>
            <a:p>
              <a:r>
                <a:rPr lang="nl-NL" altLang="nl-NL" sz="1000" dirty="0">
                  <a:solidFill>
                    <a:srgbClr val="000000"/>
                  </a:solidFill>
                  <a:latin typeface="Calibri" pitchFamily="34" charset="0"/>
                </a:rPr>
                <a:t>1.43</a:t>
              </a:r>
              <a:endParaRPr lang="nl-NL" altLang="nl-NL" sz="1000" dirty="0">
                <a:latin typeface="Calibri" pitchFamily="34" charset="0"/>
              </a:endParaRPr>
            </a:p>
          </p:txBody>
        </p:sp>
        <p:sp>
          <p:nvSpPr>
            <p:cNvPr id="14412" name="Rectangle 109"/>
            <p:cNvSpPr>
              <a:spLocks noChangeArrowheads="1"/>
            </p:cNvSpPr>
            <p:nvPr/>
          </p:nvSpPr>
          <p:spPr bwMode="auto">
            <a:xfrm>
              <a:off x="6639992" y="2929204"/>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13" name="Rectangle 110"/>
            <p:cNvSpPr>
              <a:spLocks noChangeArrowheads="1"/>
            </p:cNvSpPr>
            <p:nvPr/>
          </p:nvSpPr>
          <p:spPr bwMode="auto">
            <a:xfrm>
              <a:off x="6894072" y="2955433"/>
              <a:ext cx="27177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0.021</a:t>
              </a:r>
              <a:endParaRPr lang="nl-NL" altLang="nl-NL" sz="1000">
                <a:latin typeface="Calibri" pitchFamily="34" charset="0"/>
              </a:endParaRPr>
            </a:p>
          </p:txBody>
        </p:sp>
        <p:sp>
          <p:nvSpPr>
            <p:cNvPr id="14414" name="Rectangle 111"/>
            <p:cNvSpPr>
              <a:spLocks noChangeArrowheads="1"/>
            </p:cNvSpPr>
            <p:nvPr/>
          </p:nvSpPr>
          <p:spPr bwMode="auto">
            <a:xfrm>
              <a:off x="1160178" y="3155408"/>
              <a:ext cx="968920"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Na:Cr ≥ 153 mmol/g</a:t>
              </a:r>
              <a:endParaRPr lang="nl-NL" altLang="nl-NL" sz="1000">
                <a:latin typeface="Calibri" pitchFamily="34" charset="0"/>
              </a:endParaRPr>
            </a:p>
          </p:txBody>
        </p:sp>
        <p:sp>
          <p:nvSpPr>
            <p:cNvPr id="14415" name="Rectangle 112"/>
            <p:cNvSpPr>
              <a:spLocks noChangeArrowheads="1"/>
            </p:cNvSpPr>
            <p:nvPr/>
          </p:nvSpPr>
          <p:spPr bwMode="auto">
            <a:xfrm>
              <a:off x="2638997" y="3155408"/>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59/151</a:t>
              </a:r>
              <a:endParaRPr lang="nl-NL" altLang="nl-NL" sz="1000">
                <a:latin typeface="Calibri" pitchFamily="34" charset="0"/>
              </a:endParaRPr>
            </a:p>
          </p:txBody>
        </p:sp>
        <p:sp>
          <p:nvSpPr>
            <p:cNvPr id="14416" name="Rectangle 113"/>
            <p:cNvSpPr>
              <a:spLocks noChangeArrowheads="1"/>
            </p:cNvSpPr>
            <p:nvPr/>
          </p:nvSpPr>
          <p:spPr bwMode="auto">
            <a:xfrm>
              <a:off x="3265045" y="3155408"/>
              <a:ext cx="348575"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72/241</a:t>
              </a:r>
              <a:endParaRPr lang="nl-NL" altLang="nl-NL" sz="1000">
                <a:latin typeface="Calibri" pitchFamily="34" charset="0"/>
              </a:endParaRPr>
            </a:p>
          </p:txBody>
        </p:sp>
        <p:sp>
          <p:nvSpPr>
            <p:cNvPr id="14417" name="Rectangle 114"/>
            <p:cNvSpPr>
              <a:spLocks noChangeArrowheads="1"/>
            </p:cNvSpPr>
            <p:nvPr/>
          </p:nvSpPr>
          <p:spPr bwMode="auto">
            <a:xfrm>
              <a:off x="5772594" y="315540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1.25</a:t>
              </a:r>
              <a:endParaRPr lang="nl-NL" altLang="nl-NL" sz="1000">
                <a:latin typeface="Calibri" pitchFamily="34" charset="0"/>
              </a:endParaRPr>
            </a:p>
          </p:txBody>
        </p:sp>
        <p:sp>
          <p:nvSpPr>
            <p:cNvPr id="14418" name="Rectangle 115"/>
            <p:cNvSpPr>
              <a:spLocks noChangeArrowheads="1"/>
            </p:cNvSpPr>
            <p:nvPr/>
          </p:nvSpPr>
          <p:spPr bwMode="auto">
            <a:xfrm>
              <a:off x="6049050" y="315540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19" name="Rectangle 116"/>
            <p:cNvSpPr>
              <a:spLocks noChangeArrowheads="1"/>
            </p:cNvSpPr>
            <p:nvPr/>
          </p:nvSpPr>
          <p:spPr bwMode="auto">
            <a:xfrm>
              <a:off x="6088544" y="315540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0.89</a:t>
              </a:r>
              <a:endParaRPr lang="nl-NL" altLang="nl-NL" sz="1000">
                <a:latin typeface="Calibri" pitchFamily="34" charset="0"/>
              </a:endParaRPr>
            </a:p>
          </p:txBody>
        </p:sp>
        <p:sp>
          <p:nvSpPr>
            <p:cNvPr id="14420" name="Rectangle 117"/>
            <p:cNvSpPr>
              <a:spLocks noChangeArrowheads="1"/>
            </p:cNvSpPr>
            <p:nvPr/>
          </p:nvSpPr>
          <p:spPr bwMode="auto">
            <a:xfrm>
              <a:off x="6354760" y="315540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21" name="Rectangle 118"/>
            <p:cNvSpPr>
              <a:spLocks noChangeArrowheads="1"/>
            </p:cNvSpPr>
            <p:nvPr/>
          </p:nvSpPr>
          <p:spPr bwMode="auto">
            <a:xfrm>
              <a:off x="6413269" y="3155408"/>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1.75</a:t>
              </a:r>
              <a:endParaRPr lang="nl-NL" altLang="nl-NL" sz="1000">
                <a:latin typeface="Calibri" pitchFamily="34" charset="0"/>
              </a:endParaRPr>
            </a:p>
          </p:txBody>
        </p:sp>
        <p:sp>
          <p:nvSpPr>
            <p:cNvPr id="14422" name="Rectangle 119"/>
            <p:cNvSpPr>
              <a:spLocks noChangeArrowheads="1"/>
            </p:cNvSpPr>
            <p:nvPr/>
          </p:nvSpPr>
          <p:spPr bwMode="auto">
            <a:xfrm>
              <a:off x="6647306" y="3155408"/>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23" name="Rectangle 120"/>
            <p:cNvSpPr>
              <a:spLocks noChangeArrowheads="1"/>
            </p:cNvSpPr>
            <p:nvPr/>
          </p:nvSpPr>
          <p:spPr bwMode="auto">
            <a:xfrm>
              <a:off x="1160178" y="3380190"/>
              <a:ext cx="341190"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Overall</a:t>
              </a:r>
              <a:endParaRPr lang="nl-NL" altLang="nl-NL" sz="1000">
                <a:latin typeface="Calibri" pitchFamily="34" charset="0"/>
              </a:endParaRPr>
            </a:p>
          </p:txBody>
        </p:sp>
        <p:sp>
          <p:nvSpPr>
            <p:cNvPr id="14424" name="Rectangle 121"/>
            <p:cNvSpPr>
              <a:spLocks noChangeArrowheads="1"/>
            </p:cNvSpPr>
            <p:nvPr/>
          </p:nvSpPr>
          <p:spPr bwMode="auto">
            <a:xfrm>
              <a:off x="2609742" y="3380190"/>
              <a:ext cx="40913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166/499</a:t>
              </a:r>
              <a:endParaRPr lang="nl-NL" altLang="nl-NL" sz="1000">
                <a:latin typeface="Calibri" pitchFamily="34" charset="0"/>
              </a:endParaRPr>
            </a:p>
          </p:txBody>
        </p:sp>
        <p:sp>
          <p:nvSpPr>
            <p:cNvPr id="14425" name="Rectangle 122"/>
            <p:cNvSpPr>
              <a:spLocks noChangeArrowheads="1"/>
            </p:cNvSpPr>
            <p:nvPr/>
          </p:nvSpPr>
          <p:spPr bwMode="auto">
            <a:xfrm>
              <a:off x="3235790" y="3380190"/>
              <a:ext cx="40913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198/678</a:t>
              </a:r>
              <a:endParaRPr lang="nl-NL" altLang="nl-NL" sz="1000">
                <a:latin typeface="Calibri" pitchFamily="34" charset="0"/>
              </a:endParaRPr>
            </a:p>
          </p:txBody>
        </p:sp>
        <p:sp>
          <p:nvSpPr>
            <p:cNvPr id="14426" name="Rectangle 123"/>
            <p:cNvSpPr>
              <a:spLocks noChangeArrowheads="1"/>
            </p:cNvSpPr>
            <p:nvPr/>
          </p:nvSpPr>
          <p:spPr bwMode="auto">
            <a:xfrm>
              <a:off x="5772594" y="338019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0.93</a:t>
              </a:r>
              <a:endParaRPr lang="nl-NL" altLang="nl-NL" sz="1000">
                <a:latin typeface="Calibri" pitchFamily="34" charset="0"/>
              </a:endParaRPr>
            </a:p>
          </p:txBody>
        </p:sp>
        <p:sp>
          <p:nvSpPr>
            <p:cNvPr id="14427" name="Rectangle 124"/>
            <p:cNvSpPr>
              <a:spLocks noChangeArrowheads="1"/>
            </p:cNvSpPr>
            <p:nvPr/>
          </p:nvSpPr>
          <p:spPr bwMode="auto">
            <a:xfrm>
              <a:off x="6049050" y="338019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28" name="Rectangle 125"/>
            <p:cNvSpPr>
              <a:spLocks noChangeArrowheads="1"/>
            </p:cNvSpPr>
            <p:nvPr/>
          </p:nvSpPr>
          <p:spPr bwMode="auto">
            <a:xfrm>
              <a:off x="6088544" y="338019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0.75</a:t>
              </a:r>
              <a:endParaRPr lang="nl-NL" altLang="nl-NL" sz="1000">
                <a:latin typeface="Calibri" pitchFamily="34" charset="0"/>
              </a:endParaRPr>
            </a:p>
          </p:txBody>
        </p:sp>
        <p:sp>
          <p:nvSpPr>
            <p:cNvPr id="14429" name="Rectangle 126"/>
            <p:cNvSpPr>
              <a:spLocks noChangeArrowheads="1"/>
            </p:cNvSpPr>
            <p:nvPr/>
          </p:nvSpPr>
          <p:spPr bwMode="auto">
            <a:xfrm>
              <a:off x="6354760" y="338019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30" name="Rectangle 127"/>
            <p:cNvSpPr>
              <a:spLocks noChangeArrowheads="1"/>
            </p:cNvSpPr>
            <p:nvPr/>
          </p:nvSpPr>
          <p:spPr bwMode="auto">
            <a:xfrm>
              <a:off x="6413269" y="3380190"/>
              <a:ext cx="211213"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1.15</a:t>
              </a:r>
              <a:endParaRPr lang="nl-NL" altLang="nl-NL" sz="1000">
                <a:latin typeface="Calibri" pitchFamily="34" charset="0"/>
              </a:endParaRPr>
            </a:p>
          </p:txBody>
        </p:sp>
        <p:sp>
          <p:nvSpPr>
            <p:cNvPr id="14431" name="Rectangle 128"/>
            <p:cNvSpPr>
              <a:spLocks noChangeArrowheads="1"/>
            </p:cNvSpPr>
            <p:nvPr/>
          </p:nvSpPr>
          <p:spPr bwMode="auto">
            <a:xfrm>
              <a:off x="6647306" y="3380190"/>
              <a:ext cx="35448"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a:t>
              </a:r>
              <a:endParaRPr lang="nl-NL" altLang="nl-NL" sz="1000">
                <a:latin typeface="Calibri" pitchFamily="34" charset="0"/>
              </a:endParaRPr>
            </a:p>
          </p:txBody>
        </p:sp>
        <p:sp>
          <p:nvSpPr>
            <p:cNvPr id="14432" name="Rectangle 167"/>
            <p:cNvSpPr>
              <a:spLocks noChangeArrowheads="1"/>
            </p:cNvSpPr>
            <p:nvPr/>
          </p:nvSpPr>
          <p:spPr bwMode="auto">
            <a:xfrm>
              <a:off x="2523773" y="504825"/>
              <a:ext cx="1268754" cy="151701"/>
            </a:xfrm>
            <a:prstGeom prst="rect">
              <a:avLst/>
            </a:prstGeom>
            <a:noFill/>
            <a:ln w="9525">
              <a:noFill/>
              <a:miter lim="800000"/>
              <a:headEnd/>
              <a:tailEnd/>
            </a:ln>
          </p:spPr>
          <p:txBody>
            <a:bodyPr wrap="none" lIns="0" tIns="0" rIns="0" bIns="0">
              <a:spAutoFit/>
            </a:bodyPr>
            <a:lstStyle/>
            <a:p>
              <a:r>
                <a:rPr lang="nl-NL" altLang="nl-NL" sz="1100">
                  <a:solidFill>
                    <a:srgbClr val="000000"/>
                  </a:solidFill>
                  <a:latin typeface="Calibri" pitchFamily="34" charset="0"/>
                </a:rPr>
                <a:t>No. of  events / patients</a:t>
              </a:r>
              <a:endParaRPr lang="nl-NL" altLang="nl-NL" sz="1100">
                <a:latin typeface="Calibri" pitchFamily="34" charset="0"/>
              </a:endParaRPr>
            </a:p>
          </p:txBody>
        </p:sp>
        <p:sp>
          <p:nvSpPr>
            <p:cNvPr id="14433" name="Rectangle 168"/>
            <p:cNvSpPr>
              <a:spLocks noChangeArrowheads="1"/>
            </p:cNvSpPr>
            <p:nvPr/>
          </p:nvSpPr>
          <p:spPr bwMode="auto">
            <a:xfrm>
              <a:off x="5867088" y="533400"/>
              <a:ext cx="673518" cy="303402"/>
            </a:xfrm>
            <a:prstGeom prst="rect">
              <a:avLst/>
            </a:prstGeom>
            <a:noFill/>
            <a:ln w="9525">
              <a:noFill/>
              <a:miter lim="800000"/>
              <a:headEnd/>
              <a:tailEnd/>
            </a:ln>
          </p:spPr>
          <p:txBody>
            <a:bodyPr wrap="none" lIns="0" tIns="0" rIns="0" bIns="0">
              <a:spAutoFit/>
            </a:bodyPr>
            <a:lstStyle/>
            <a:p>
              <a:pPr algn="ctr"/>
              <a:r>
                <a:rPr lang="nl-NL" altLang="nl-NL" sz="1100">
                  <a:solidFill>
                    <a:srgbClr val="000000"/>
                  </a:solidFill>
                  <a:latin typeface="Calibri" pitchFamily="34" charset="0"/>
                </a:rPr>
                <a:t>Hazard Ratio</a:t>
              </a:r>
            </a:p>
            <a:p>
              <a:pPr algn="ctr"/>
              <a:r>
                <a:rPr lang="nl-NL" altLang="nl-NL" sz="1100">
                  <a:solidFill>
                    <a:srgbClr val="000000"/>
                  </a:solidFill>
                  <a:latin typeface="Calibri" pitchFamily="34" charset="0"/>
                </a:rPr>
                <a:t> (95% CI)</a:t>
              </a:r>
              <a:endParaRPr lang="nl-NL" altLang="nl-NL" sz="1100">
                <a:latin typeface="Calibri" pitchFamily="34" charset="0"/>
              </a:endParaRPr>
            </a:p>
          </p:txBody>
        </p:sp>
        <p:sp>
          <p:nvSpPr>
            <p:cNvPr id="14434" name="Line 173"/>
            <p:cNvSpPr>
              <a:spLocks noChangeShapeType="1"/>
            </p:cNvSpPr>
            <p:nvPr/>
          </p:nvSpPr>
          <p:spPr bwMode="auto">
            <a:xfrm>
              <a:off x="3085129" y="533400"/>
              <a:ext cx="1463" cy="7113"/>
            </a:xfrm>
            <a:prstGeom prst="line">
              <a:avLst/>
            </a:prstGeom>
            <a:noFill/>
            <a:ln w="0">
              <a:solidFill>
                <a:srgbClr val="D0D7E5"/>
              </a:solidFill>
              <a:round/>
              <a:headEnd/>
              <a:tailEnd/>
            </a:ln>
          </p:spPr>
          <p:txBody>
            <a:bodyPr/>
            <a:lstStyle/>
            <a:p>
              <a:endParaRPr lang="nl-NL"/>
            </a:p>
          </p:txBody>
        </p:sp>
        <p:sp>
          <p:nvSpPr>
            <p:cNvPr id="14435" name="Rectangle 174"/>
            <p:cNvSpPr>
              <a:spLocks noChangeArrowheads="1"/>
            </p:cNvSpPr>
            <p:nvPr/>
          </p:nvSpPr>
          <p:spPr bwMode="auto">
            <a:xfrm>
              <a:off x="3085129" y="533400"/>
              <a:ext cx="7314" cy="7113"/>
            </a:xfrm>
            <a:prstGeom prst="rect">
              <a:avLst/>
            </a:prstGeom>
            <a:solidFill>
              <a:srgbClr val="D0D7E5"/>
            </a:solidFill>
            <a:ln w="9525">
              <a:noFill/>
              <a:miter lim="800000"/>
              <a:headEnd/>
              <a:tailEnd/>
            </a:ln>
          </p:spPr>
          <p:txBody>
            <a:bodyPr/>
            <a:lstStyle/>
            <a:p>
              <a:endParaRPr lang="nl-NL" altLang="nl-NL" sz="1100">
                <a:latin typeface="Calibri" pitchFamily="34" charset="0"/>
              </a:endParaRPr>
            </a:p>
          </p:txBody>
        </p:sp>
        <p:sp>
          <p:nvSpPr>
            <p:cNvPr id="14436" name="Line 175"/>
            <p:cNvSpPr>
              <a:spLocks noChangeShapeType="1"/>
            </p:cNvSpPr>
            <p:nvPr/>
          </p:nvSpPr>
          <p:spPr bwMode="auto">
            <a:xfrm>
              <a:off x="2565631" y="679934"/>
              <a:ext cx="1259409" cy="1423"/>
            </a:xfrm>
            <a:prstGeom prst="line">
              <a:avLst/>
            </a:prstGeom>
            <a:noFill/>
            <a:ln w="0">
              <a:solidFill>
                <a:srgbClr val="000000"/>
              </a:solidFill>
              <a:round/>
              <a:headEnd/>
              <a:tailEnd/>
            </a:ln>
          </p:spPr>
          <p:txBody>
            <a:bodyPr/>
            <a:lstStyle/>
            <a:p>
              <a:endParaRPr lang="nl-NL"/>
            </a:p>
          </p:txBody>
        </p:sp>
        <p:sp>
          <p:nvSpPr>
            <p:cNvPr id="14437" name="Rectangle 180"/>
            <p:cNvSpPr>
              <a:spLocks noChangeArrowheads="1"/>
            </p:cNvSpPr>
            <p:nvPr/>
          </p:nvSpPr>
          <p:spPr bwMode="auto">
            <a:xfrm>
              <a:off x="1138238" y="597420"/>
              <a:ext cx="7313" cy="285957"/>
            </a:xfrm>
            <a:prstGeom prst="rect">
              <a:avLst/>
            </a:prstGeom>
            <a:solidFill>
              <a:srgbClr val="D0D7E5"/>
            </a:solidFill>
            <a:ln w="9525">
              <a:noFill/>
              <a:miter lim="800000"/>
              <a:headEnd/>
              <a:tailEnd/>
            </a:ln>
          </p:spPr>
          <p:txBody>
            <a:bodyPr/>
            <a:lstStyle/>
            <a:p>
              <a:endParaRPr lang="nl-NL" altLang="nl-NL">
                <a:latin typeface="Calibri" pitchFamily="34" charset="0"/>
              </a:endParaRPr>
            </a:p>
          </p:txBody>
        </p:sp>
        <p:sp>
          <p:nvSpPr>
            <p:cNvPr id="14438" name="Line 212"/>
            <p:cNvSpPr>
              <a:spLocks noChangeShapeType="1"/>
            </p:cNvSpPr>
            <p:nvPr/>
          </p:nvSpPr>
          <p:spPr bwMode="auto">
            <a:xfrm>
              <a:off x="1138238" y="883377"/>
              <a:ext cx="6253162" cy="1422"/>
            </a:xfrm>
            <a:prstGeom prst="line">
              <a:avLst/>
            </a:prstGeom>
            <a:noFill/>
            <a:ln w="0">
              <a:solidFill>
                <a:srgbClr val="000000"/>
              </a:solidFill>
              <a:round/>
              <a:headEnd/>
              <a:tailEnd/>
            </a:ln>
          </p:spPr>
          <p:txBody>
            <a:bodyPr/>
            <a:lstStyle/>
            <a:p>
              <a:endParaRPr lang="nl-NL"/>
            </a:p>
          </p:txBody>
        </p:sp>
        <p:sp>
          <p:nvSpPr>
            <p:cNvPr id="14439" name="Rectangle 213"/>
            <p:cNvSpPr>
              <a:spLocks noChangeArrowheads="1"/>
            </p:cNvSpPr>
            <p:nvPr/>
          </p:nvSpPr>
          <p:spPr bwMode="auto">
            <a:xfrm>
              <a:off x="1138238" y="883377"/>
              <a:ext cx="6253162" cy="7113"/>
            </a:xfrm>
            <a:prstGeom prst="rect">
              <a:avLst/>
            </a:prstGeom>
            <a:solidFill>
              <a:srgbClr val="000000"/>
            </a:solidFill>
            <a:ln w="9525">
              <a:noFill/>
              <a:miter lim="800000"/>
              <a:headEnd/>
              <a:tailEnd/>
            </a:ln>
          </p:spPr>
          <p:txBody>
            <a:bodyPr/>
            <a:lstStyle/>
            <a:p>
              <a:endParaRPr lang="nl-NL" altLang="nl-NL">
                <a:latin typeface="Calibri" pitchFamily="34" charset="0"/>
              </a:endParaRPr>
            </a:p>
          </p:txBody>
        </p:sp>
        <p:sp>
          <p:nvSpPr>
            <p:cNvPr id="14440" name="Line 268"/>
            <p:cNvSpPr>
              <a:spLocks noChangeShapeType="1"/>
            </p:cNvSpPr>
            <p:nvPr/>
          </p:nvSpPr>
          <p:spPr bwMode="auto">
            <a:xfrm>
              <a:off x="7384087" y="819356"/>
              <a:ext cx="1462" cy="1423"/>
            </a:xfrm>
            <a:prstGeom prst="line">
              <a:avLst/>
            </a:prstGeom>
            <a:noFill/>
            <a:ln w="0">
              <a:solidFill>
                <a:srgbClr val="D0D7E5"/>
              </a:solidFill>
              <a:round/>
              <a:headEnd/>
              <a:tailEnd/>
            </a:ln>
          </p:spPr>
          <p:txBody>
            <a:bodyPr/>
            <a:lstStyle/>
            <a:p>
              <a:endParaRPr lang="nl-NL"/>
            </a:p>
          </p:txBody>
        </p:sp>
        <p:sp>
          <p:nvSpPr>
            <p:cNvPr id="14441" name="Rectangle 269"/>
            <p:cNvSpPr>
              <a:spLocks noChangeArrowheads="1"/>
            </p:cNvSpPr>
            <p:nvPr/>
          </p:nvSpPr>
          <p:spPr bwMode="auto">
            <a:xfrm>
              <a:off x="7384087" y="819356"/>
              <a:ext cx="7313" cy="7114"/>
            </a:xfrm>
            <a:prstGeom prst="rect">
              <a:avLst/>
            </a:prstGeom>
            <a:solidFill>
              <a:srgbClr val="D0D7E5"/>
            </a:solidFill>
            <a:ln w="9525">
              <a:noFill/>
              <a:miter lim="800000"/>
              <a:headEnd/>
              <a:tailEnd/>
            </a:ln>
          </p:spPr>
          <p:txBody>
            <a:bodyPr/>
            <a:lstStyle/>
            <a:p>
              <a:endParaRPr lang="nl-NL" altLang="nl-NL">
                <a:latin typeface="Calibri" pitchFamily="34" charset="0"/>
              </a:endParaRPr>
            </a:p>
          </p:txBody>
        </p:sp>
        <p:sp>
          <p:nvSpPr>
            <p:cNvPr id="14442" name="Rectangle 27"/>
            <p:cNvSpPr>
              <a:spLocks noChangeAspect="1" noChangeArrowheads="1"/>
            </p:cNvSpPr>
            <p:nvPr/>
          </p:nvSpPr>
          <p:spPr bwMode="auto">
            <a:xfrm>
              <a:off x="5039542" y="3149427"/>
              <a:ext cx="143230" cy="178574"/>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4443" name="Line 28"/>
            <p:cNvSpPr>
              <a:spLocks noChangeShapeType="1"/>
            </p:cNvSpPr>
            <p:nvPr/>
          </p:nvSpPr>
          <p:spPr bwMode="auto">
            <a:xfrm>
              <a:off x="4720278" y="3229555"/>
              <a:ext cx="725045" cy="592"/>
            </a:xfrm>
            <a:prstGeom prst="line">
              <a:avLst/>
            </a:prstGeom>
            <a:noFill/>
            <a:ln w="0">
              <a:solidFill>
                <a:srgbClr val="000000"/>
              </a:solidFill>
              <a:round/>
              <a:headEnd/>
              <a:tailEnd/>
            </a:ln>
          </p:spPr>
          <p:txBody>
            <a:bodyPr/>
            <a:lstStyle/>
            <a:p>
              <a:endParaRPr lang="nl-NL"/>
            </a:p>
          </p:txBody>
        </p:sp>
        <p:sp>
          <p:nvSpPr>
            <p:cNvPr id="14444" name="Rectangle 29"/>
            <p:cNvSpPr>
              <a:spLocks noChangeAspect="1" noChangeArrowheads="1"/>
            </p:cNvSpPr>
            <p:nvPr/>
          </p:nvSpPr>
          <p:spPr bwMode="auto">
            <a:xfrm>
              <a:off x="4823856" y="2920697"/>
              <a:ext cx="143230" cy="179511"/>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4445" name="Line 30"/>
            <p:cNvSpPr>
              <a:spLocks noChangeShapeType="1"/>
            </p:cNvSpPr>
            <p:nvPr/>
          </p:nvSpPr>
          <p:spPr bwMode="auto">
            <a:xfrm>
              <a:off x="4504593" y="3009953"/>
              <a:ext cx="725045" cy="592"/>
            </a:xfrm>
            <a:prstGeom prst="line">
              <a:avLst/>
            </a:prstGeom>
            <a:noFill/>
            <a:ln w="0">
              <a:solidFill>
                <a:srgbClr val="000000"/>
              </a:solidFill>
              <a:round/>
              <a:headEnd/>
              <a:tailEnd/>
            </a:ln>
          </p:spPr>
          <p:txBody>
            <a:bodyPr/>
            <a:lstStyle/>
            <a:p>
              <a:endParaRPr lang="nl-NL"/>
            </a:p>
          </p:txBody>
        </p:sp>
        <p:sp>
          <p:nvSpPr>
            <p:cNvPr id="14446" name="Rectangle 31"/>
            <p:cNvSpPr>
              <a:spLocks noChangeAspect="1" noChangeArrowheads="1"/>
            </p:cNvSpPr>
            <p:nvPr/>
          </p:nvSpPr>
          <p:spPr bwMode="auto">
            <a:xfrm>
              <a:off x="4314497" y="2702487"/>
              <a:ext cx="143230" cy="175424"/>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4447" name="Line 32"/>
            <p:cNvSpPr>
              <a:spLocks noChangeShapeType="1"/>
            </p:cNvSpPr>
            <p:nvPr/>
          </p:nvSpPr>
          <p:spPr bwMode="auto">
            <a:xfrm>
              <a:off x="3947710" y="2787002"/>
              <a:ext cx="815827" cy="592"/>
            </a:xfrm>
            <a:prstGeom prst="line">
              <a:avLst/>
            </a:prstGeom>
            <a:noFill/>
            <a:ln w="0">
              <a:solidFill>
                <a:srgbClr val="000000"/>
              </a:solidFill>
              <a:round/>
              <a:headEnd/>
              <a:tailEnd/>
            </a:ln>
          </p:spPr>
          <p:txBody>
            <a:bodyPr/>
            <a:lstStyle/>
            <a:p>
              <a:endParaRPr lang="nl-NL"/>
            </a:p>
          </p:txBody>
        </p:sp>
        <p:grpSp>
          <p:nvGrpSpPr>
            <p:cNvPr id="5" name="Group 379"/>
            <p:cNvGrpSpPr>
              <a:grpSpLocks/>
            </p:cNvGrpSpPr>
            <p:nvPr/>
          </p:nvGrpSpPr>
          <p:grpSpPr bwMode="auto">
            <a:xfrm>
              <a:off x="4563511" y="3421954"/>
              <a:ext cx="431664" cy="81945"/>
              <a:chOff x="3788890" y="5226616"/>
              <a:chExt cx="468485" cy="65464"/>
            </a:xfrm>
          </p:grpSpPr>
          <p:sp>
            <p:nvSpPr>
              <p:cNvPr id="14469" name="Freeform 33"/>
              <p:cNvSpPr>
                <a:spLocks/>
              </p:cNvSpPr>
              <p:nvPr/>
            </p:nvSpPr>
            <p:spPr bwMode="auto">
              <a:xfrm>
                <a:off x="4026392" y="5226616"/>
                <a:ext cx="230983" cy="65464"/>
              </a:xfrm>
              <a:custGeom>
                <a:avLst/>
                <a:gdLst>
                  <a:gd name="T0" fmla="*/ 0 w 35"/>
                  <a:gd name="T1" fmla="*/ 2147483647 h 14"/>
                  <a:gd name="T2" fmla="*/ 2147483647 w 35"/>
                  <a:gd name="T3" fmla="*/ 2147483647 h 14"/>
                  <a:gd name="T4" fmla="*/ 0 w 35"/>
                  <a:gd name="T5" fmla="*/ 0 h 14"/>
                  <a:gd name="T6" fmla="*/ 0 60000 65536"/>
                  <a:gd name="T7" fmla="*/ 0 60000 65536"/>
                  <a:gd name="T8" fmla="*/ 0 60000 65536"/>
                  <a:gd name="T9" fmla="*/ 0 w 35"/>
                  <a:gd name="T10" fmla="*/ 0 h 14"/>
                  <a:gd name="T11" fmla="*/ 35 w 35"/>
                  <a:gd name="T12" fmla="*/ 14 h 14"/>
                </a:gdLst>
                <a:ahLst/>
                <a:cxnLst>
                  <a:cxn ang="T6">
                    <a:pos x="T0" y="T1"/>
                  </a:cxn>
                  <a:cxn ang="T7">
                    <a:pos x="T2" y="T3"/>
                  </a:cxn>
                  <a:cxn ang="T8">
                    <a:pos x="T4" y="T5"/>
                  </a:cxn>
                </a:cxnLst>
                <a:rect l="T9" t="T10" r="T11" b="T12"/>
                <a:pathLst>
                  <a:path w="35" h="14">
                    <a:moveTo>
                      <a:pt x="0" y="14"/>
                    </a:moveTo>
                    <a:lnTo>
                      <a:pt x="35" y="7"/>
                    </a:lnTo>
                    <a:lnTo>
                      <a:pt x="0" y="0"/>
                    </a:lnTo>
                  </a:path>
                </a:pathLst>
              </a:custGeom>
              <a:noFill/>
              <a:ln w="0">
                <a:solidFill>
                  <a:srgbClr val="000000"/>
                </a:solidFill>
                <a:prstDash val="solid"/>
                <a:round/>
                <a:headEnd/>
                <a:tailEnd/>
              </a:ln>
            </p:spPr>
            <p:txBody>
              <a:bodyPr/>
              <a:lstStyle/>
              <a:p>
                <a:endParaRPr lang="nl-NL"/>
              </a:p>
            </p:txBody>
          </p:sp>
          <p:sp>
            <p:nvSpPr>
              <p:cNvPr id="14470" name="Freeform 34"/>
              <p:cNvSpPr>
                <a:spLocks/>
              </p:cNvSpPr>
              <p:nvPr/>
            </p:nvSpPr>
            <p:spPr bwMode="auto">
              <a:xfrm>
                <a:off x="3788890" y="5226616"/>
                <a:ext cx="237502" cy="65464"/>
              </a:xfrm>
              <a:custGeom>
                <a:avLst/>
                <a:gdLst>
                  <a:gd name="T0" fmla="*/ 2147483647 w 36"/>
                  <a:gd name="T1" fmla="*/ 2147483647 h 14"/>
                  <a:gd name="T2" fmla="*/ 0 w 36"/>
                  <a:gd name="T3" fmla="*/ 2147483647 h 14"/>
                  <a:gd name="T4" fmla="*/ 2147483647 w 36"/>
                  <a:gd name="T5" fmla="*/ 0 h 14"/>
                  <a:gd name="T6" fmla="*/ 0 60000 65536"/>
                  <a:gd name="T7" fmla="*/ 0 60000 65536"/>
                  <a:gd name="T8" fmla="*/ 0 60000 65536"/>
                  <a:gd name="T9" fmla="*/ 0 w 36"/>
                  <a:gd name="T10" fmla="*/ 0 h 14"/>
                  <a:gd name="T11" fmla="*/ 36 w 36"/>
                  <a:gd name="T12" fmla="*/ 14 h 14"/>
                </a:gdLst>
                <a:ahLst/>
                <a:cxnLst>
                  <a:cxn ang="T6">
                    <a:pos x="T0" y="T1"/>
                  </a:cxn>
                  <a:cxn ang="T7">
                    <a:pos x="T2" y="T3"/>
                  </a:cxn>
                  <a:cxn ang="T8">
                    <a:pos x="T4" y="T5"/>
                  </a:cxn>
                </a:cxnLst>
                <a:rect l="T9" t="T10" r="T11" b="T12"/>
                <a:pathLst>
                  <a:path w="36" h="14">
                    <a:moveTo>
                      <a:pt x="36" y="14"/>
                    </a:moveTo>
                    <a:lnTo>
                      <a:pt x="0" y="7"/>
                    </a:lnTo>
                    <a:lnTo>
                      <a:pt x="36" y="0"/>
                    </a:lnTo>
                  </a:path>
                </a:pathLst>
              </a:custGeom>
              <a:noFill/>
              <a:ln w="0">
                <a:solidFill>
                  <a:srgbClr val="000000"/>
                </a:solidFill>
                <a:prstDash val="solid"/>
                <a:round/>
                <a:headEnd/>
                <a:tailEnd/>
              </a:ln>
            </p:spPr>
            <p:txBody>
              <a:bodyPr/>
              <a:lstStyle/>
              <a:p>
                <a:endParaRPr lang="nl-NL"/>
              </a:p>
            </p:txBody>
          </p:sp>
        </p:grpSp>
        <p:sp>
          <p:nvSpPr>
            <p:cNvPr id="14449" name="Rectangle 9"/>
            <p:cNvSpPr>
              <a:spLocks noChangeArrowheads="1"/>
            </p:cNvSpPr>
            <p:nvPr/>
          </p:nvSpPr>
          <p:spPr bwMode="auto">
            <a:xfrm>
              <a:off x="4287402" y="4028794"/>
              <a:ext cx="1138777"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Hazard ratio (95% CI)</a:t>
              </a:r>
              <a:endParaRPr lang="nl-NL" altLang="nl-NL">
                <a:latin typeface="Calibri" pitchFamily="34" charset="0"/>
              </a:endParaRPr>
            </a:p>
          </p:txBody>
        </p:sp>
        <p:sp>
          <p:nvSpPr>
            <p:cNvPr id="14450" name="Rectangle 10"/>
            <p:cNvSpPr>
              <a:spLocks noChangeArrowheads="1"/>
            </p:cNvSpPr>
            <p:nvPr/>
          </p:nvSpPr>
          <p:spPr bwMode="auto">
            <a:xfrm>
              <a:off x="4048021" y="3859062"/>
              <a:ext cx="16247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0.5</a:t>
              </a:r>
              <a:endParaRPr lang="nl-NL" altLang="nl-NL">
                <a:latin typeface="Calibri" pitchFamily="34" charset="0"/>
              </a:endParaRPr>
            </a:p>
          </p:txBody>
        </p:sp>
        <p:sp>
          <p:nvSpPr>
            <p:cNvPr id="14451" name="Line 11"/>
            <p:cNvSpPr>
              <a:spLocks noChangeShapeType="1"/>
            </p:cNvSpPr>
            <p:nvPr/>
          </p:nvSpPr>
          <p:spPr bwMode="auto">
            <a:xfrm flipV="1">
              <a:off x="4115217" y="3816850"/>
              <a:ext cx="923" cy="37711"/>
            </a:xfrm>
            <a:prstGeom prst="line">
              <a:avLst/>
            </a:prstGeom>
            <a:noFill/>
            <a:ln w="0">
              <a:solidFill>
                <a:srgbClr val="000000"/>
              </a:solidFill>
              <a:round/>
              <a:headEnd/>
              <a:tailEnd/>
            </a:ln>
          </p:spPr>
          <p:txBody>
            <a:bodyPr/>
            <a:lstStyle/>
            <a:p>
              <a:endParaRPr lang="nl-NL"/>
            </a:p>
          </p:txBody>
        </p:sp>
        <p:sp>
          <p:nvSpPr>
            <p:cNvPr id="14452" name="Rectangle 12"/>
            <p:cNvSpPr>
              <a:spLocks noChangeArrowheads="1"/>
            </p:cNvSpPr>
            <p:nvPr/>
          </p:nvSpPr>
          <p:spPr bwMode="auto">
            <a:xfrm>
              <a:off x="4777093" y="3859062"/>
              <a:ext cx="16247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1.0</a:t>
              </a:r>
              <a:endParaRPr lang="nl-NL" altLang="nl-NL">
                <a:latin typeface="Calibri" pitchFamily="34" charset="0"/>
              </a:endParaRPr>
            </a:p>
          </p:txBody>
        </p:sp>
        <p:sp>
          <p:nvSpPr>
            <p:cNvPr id="14453" name="Line 13"/>
            <p:cNvSpPr>
              <a:spLocks noChangeShapeType="1"/>
            </p:cNvSpPr>
            <p:nvPr/>
          </p:nvSpPr>
          <p:spPr bwMode="auto">
            <a:xfrm flipV="1">
              <a:off x="4848201" y="3816850"/>
              <a:ext cx="923" cy="37711"/>
            </a:xfrm>
            <a:prstGeom prst="line">
              <a:avLst/>
            </a:prstGeom>
            <a:noFill/>
            <a:ln w="0">
              <a:solidFill>
                <a:srgbClr val="000000"/>
              </a:solidFill>
              <a:round/>
              <a:headEnd/>
              <a:tailEnd/>
            </a:ln>
          </p:spPr>
          <p:txBody>
            <a:bodyPr/>
            <a:lstStyle/>
            <a:p>
              <a:endParaRPr lang="nl-NL"/>
            </a:p>
          </p:txBody>
        </p:sp>
        <p:sp>
          <p:nvSpPr>
            <p:cNvPr id="14454" name="Rectangle 14"/>
            <p:cNvSpPr>
              <a:spLocks noChangeArrowheads="1"/>
            </p:cNvSpPr>
            <p:nvPr/>
          </p:nvSpPr>
          <p:spPr bwMode="auto">
            <a:xfrm>
              <a:off x="5207308" y="3859062"/>
              <a:ext cx="16247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1.5</a:t>
              </a:r>
              <a:endParaRPr lang="nl-NL" altLang="nl-NL">
                <a:latin typeface="Calibri" pitchFamily="34" charset="0"/>
              </a:endParaRPr>
            </a:p>
          </p:txBody>
        </p:sp>
        <p:sp>
          <p:nvSpPr>
            <p:cNvPr id="14455" name="Line 15"/>
            <p:cNvSpPr>
              <a:spLocks noChangeShapeType="1"/>
            </p:cNvSpPr>
            <p:nvPr/>
          </p:nvSpPr>
          <p:spPr bwMode="auto">
            <a:xfrm flipV="1">
              <a:off x="5272851" y="3816850"/>
              <a:ext cx="923" cy="37711"/>
            </a:xfrm>
            <a:prstGeom prst="line">
              <a:avLst/>
            </a:prstGeom>
            <a:noFill/>
            <a:ln w="0">
              <a:solidFill>
                <a:srgbClr val="000000"/>
              </a:solidFill>
              <a:round/>
              <a:headEnd/>
              <a:tailEnd/>
            </a:ln>
          </p:spPr>
          <p:txBody>
            <a:bodyPr/>
            <a:lstStyle/>
            <a:p>
              <a:endParaRPr lang="nl-NL"/>
            </a:p>
          </p:txBody>
        </p:sp>
        <p:sp>
          <p:nvSpPr>
            <p:cNvPr id="14456" name="Rectangle 28"/>
            <p:cNvSpPr>
              <a:spLocks noChangeArrowheads="1"/>
            </p:cNvSpPr>
            <p:nvPr/>
          </p:nvSpPr>
          <p:spPr bwMode="auto">
            <a:xfrm>
              <a:off x="5132261" y="1632660"/>
              <a:ext cx="151656" cy="180281"/>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4457" name="Line 29"/>
            <p:cNvSpPr>
              <a:spLocks noChangeShapeType="1"/>
            </p:cNvSpPr>
            <p:nvPr/>
          </p:nvSpPr>
          <p:spPr bwMode="auto">
            <a:xfrm>
              <a:off x="4802696" y="1724628"/>
              <a:ext cx="750893" cy="628"/>
            </a:xfrm>
            <a:prstGeom prst="line">
              <a:avLst/>
            </a:prstGeom>
            <a:noFill/>
            <a:ln w="0">
              <a:solidFill>
                <a:srgbClr val="000000"/>
              </a:solidFill>
              <a:round/>
              <a:headEnd/>
              <a:tailEnd/>
            </a:ln>
          </p:spPr>
          <p:txBody>
            <a:bodyPr/>
            <a:lstStyle/>
            <a:p>
              <a:endParaRPr lang="nl-NL"/>
            </a:p>
          </p:txBody>
        </p:sp>
        <p:sp>
          <p:nvSpPr>
            <p:cNvPr id="14458" name="Rectangle 30"/>
            <p:cNvSpPr>
              <a:spLocks noChangeArrowheads="1"/>
            </p:cNvSpPr>
            <p:nvPr/>
          </p:nvSpPr>
          <p:spPr bwMode="auto">
            <a:xfrm>
              <a:off x="4793648" y="1393256"/>
              <a:ext cx="151656" cy="180281"/>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4459" name="Line 31"/>
            <p:cNvSpPr>
              <a:spLocks noChangeShapeType="1"/>
            </p:cNvSpPr>
            <p:nvPr/>
          </p:nvSpPr>
          <p:spPr bwMode="auto">
            <a:xfrm>
              <a:off x="4459559" y="1477316"/>
              <a:ext cx="755416" cy="628"/>
            </a:xfrm>
            <a:prstGeom prst="line">
              <a:avLst/>
            </a:prstGeom>
            <a:noFill/>
            <a:ln w="0">
              <a:solidFill>
                <a:srgbClr val="000000"/>
              </a:solidFill>
              <a:round/>
              <a:headEnd/>
              <a:tailEnd/>
            </a:ln>
          </p:spPr>
          <p:txBody>
            <a:bodyPr/>
            <a:lstStyle/>
            <a:p>
              <a:endParaRPr lang="nl-NL"/>
            </a:p>
          </p:txBody>
        </p:sp>
        <p:sp>
          <p:nvSpPr>
            <p:cNvPr id="14460" name="Rectangle 32"/>
            <p:cNvSpPr>
              <a:spLocks noChangeArrowheads="1"/>
            </p:cNvSpPr>
            <p:nvPr/>
          </p:nvSpPr>
          <p:spPr bwMode="auto">
            <a:xfrm>
              <a:off x="4203014" y="1189517"/>
              <a:ext cx="151656" cy="180281"/>
            </a:xfrm>
            <a:prstGeom prst="rect">
              <a:avLst/>
            </a:prstGeom>
            <a:solidFill>
              <a:srgbClr val="000000"/>
            </a:solidFill>
            <a:ln w="0">
              <a:solidFill>
                <a:srgbClr val="000000"/>
              </a:solidFill>
              <a:miter lim="800000"/>
              <a:headEnd/>
              <a:tailEnd/>
            </a:ln>
          </p:spPr>
          <p:txBody>
            <a:bodyPr/>
            <a:lstStyle/>
            <a:p>
              <a:endParaRPr lang="nl-NL" altLang="nl-NL">
                <a:latin typeface="Calibri" pitchFamily="34" charset="0"/>
              </a:endParaRPr>
            </a:p>
          </p:txBody>
        </p:sp>
        <p:sp>
          <p:nvSpPr>
            <p:cNvPr id="14461" name="Line 33"/>
            <p:cNvSpPr>
              <a:spLocks noChangeShapeType="1"/>
            </p:cNvSpPr>
            <p:nvPr/>
          </p:nvSpPr>
          <p:spPr bwMode="auto">
            <a:xfrm>
              <a:off x="3832092" y="1268548"/>
              <a:ext cx="828438" cy="628"/>
            </a:xfrm>
            <a:prstGeom prst="line">
              <a:avLst/>
            </a:prstGeom>
            <a:noFill/>
            <a:ln w="0">
              <a:solidFill>
                <a:srgbClr val="000000"/>
              </a:solidFill>
              <a:round/>
              <a:headEnd/>
              <a:tailEnd/>
            </a:ln>
          </p:spPr>
          <p:txBody>
            <a:bodyPr/>
            <a:lstStyle/>
            <a:p>
              <a:endParaRPr lang="nl-NL"/>
            </a:p>
          </p:txBody>
        </p:sp>
        <p:grpSp>
          <p:nvGrpSpPr>
            <p:cNvPr id="6" name="Group 381"/>
            <p:cNvGrpSpPr>
              <a:grpSpLocks/>
            </p:cNvGrpSpPr>
            <p:nvPr/>
          </p:nvGrpSpPr>
          <p:grpSpPr bwMode="auto">
            <a:xfrm>
              <a:off x="4526534" y="1918565"/>
              <a:ext cx="442936" cy="106529"/>
              <a:chOff x="3748758" y="2188588"/>
              <a:chExt cx="480719" cy="98942"/>
            </a:xfrm>
          </p:grpSpPr>
          <p:sp>
            <p:nvSpPr>
              <p:cNvPr id="14467" name="Freeform 34"/>
              <p:cNvSpPr>
                <a:spLocks/>
              </p:cNvSpPr>
              <p:nvPr/>
            </p:nvSpPr>
            <p:spPr bwMode="auto">
              <a:xfrm>
                <a:off x="3988618" y="2188588"/>
                <a:ext cx="240859" cy="98942"/>
              </a:xfrm>
              <a:custGeom>
                <a:avLst/>
                <a:gdLst>
                  <a:gd name="T0" fmla="*/ 0 w 34"/>
                  <a:gd name="T1" fmla="*/ 2147483647 h 14"/>
                  <a:gd name="T2" fmla="*/ 2147483647 w 34"/>
                  <a:gd name="T3" fmla="*/ 2147483647 h 14"/>
                  <a:gd name="T4" fmla="*/ 0 w 34"/>
                  <a:gd name="T5" fmla="*/ 0 h 14"/>
                  <a:gd name="T6" fmla="*/ 0 60000 65536"/>
                  <a:gd name="T7" fmla="*/ 0 60000 65536"/>
                  <a:gd name="T8" fmla="*/ 0 60000 65536"/>
                  <a:gd name="T9" fmla="*/ 0 w 34"/>
                  <a:gd name="T10" fmla="*/ 0 h 14"/>
                  <a:gd name="T11" fmla="*/ 34 w 34"/>
                  <a:gd name="T12" fmla="*/ 14 h 14"/>
                </a:gdLst>
                <a:ahLst/>
                <a:cxnLst>
                  <a:cxn ang="T6">
                    <a:pos x="T0" y="T1"/>
                  </a:cxn>
                  <a:cxn ang="T7">
                    <a:pos x="T2" y="T3"/>
                  </a:cxn>
                  <a:cxn ang="T8">
                    <a:pos x="T4" y="T5"/>
                  </a:cxn>
                </a:cxnLst>
                <a:rect l="T9" t="T10" r="T11" b="T12"/>
                <a:pathLst>
                  <a:path w="34" h="14">
                    <a:moveTo>
                      <a:pt x="0" y="14"/>
                    </a:moveTo>
                    <a:lnTo>
                      <a:pt x="34" y="7"/>
                    </a:lnTo>
                    <a:lnTo>
                      <a:pt x="0" y="0"/>
                    </a:lnTo>
                  </a:path>
                </a:pathLst>
              </a:custGeom>
              <a:noFill/>
              <a:ln w="0">
                <a:solidFill>
                  <a:srgbClr val="000000"/>
                </a:solidFill>
                <a:prstDash val="solid"/>
                <a:round/>
                <a:headEnd/>
                <a:tailEnd/>
              </a:ln>
            </p:spPr>
            <p:txBody>
              <a:bodyPr/>
              <a:lstStyle/>
              <a:p>
                <a:endParaRPr lang="nl-NL"/>
              </a:p>
            </p:txBody>
          </p:sp>
          <p:sp>
            <p:nvSpPr>
              <p:cNvPr id="14468" name="Freeform 35"/>
              <p:cNvSpPr>
                <a:spLocks/>
              </p:cNvSpPr>
              <p:nvPr/>
            </p:nvSpPr>
            <p:spPr bwMode="auto">
              <a:xfrm>
                <a:off x="3748758" y="2188588"/>
                <a:ext cx="239860" cy="98942"/>
              </a:xfrm>
              <a:custGeom>
                <a:avLst/>
                <a:gdLst>
                  <a:gd name="T0" fmla="*/ 2147483647 w 34"/>
                  <a:gd name="T1" fmla="*/ 2147483647 h 14"/>
                  <a:gd name="T2" fmla="*/ 0 w 34"/>
                  <a:gd name="T3" fmla="*/ 2147483647 h 14"/>
                  <a:gd name="T4" fmla="*/ 2147483647 w 34"/>
                  <a:gd name="T5" fmla="*/ 0 h 14"/>
                  <a:gd name="T6" fmla="*/ 0 60000 65536"/>
                  <a:gd name="T7" fmla="*/ 0 60000 65536"/>
                  <a:gd name="T8" fmla="*/ 0 60000 65536"/>
                  <a:gd name="T9" fmla="*/ 0 w 34"/>
                  <a:gd name="T10" fmla="*/ 0 h 14"/>
                  <a:gd name="T11" fmla="*/ 34 w 34"/>
                  <a:gd name="T12" fmla="*/ 14 h 14"/>
                </a:gdLst>
                <a:ahLst/>
                <a:cxnLst>
                  <a:cxn ang="T6">
                    <a:pos x="T0" y="T1"/>
                  </a:cxn>
                  <a:cxn ang="T7">
                    <a:pos x="T2" y="T3"/>
                  </a:cxn>
                  <a:cxn ang="T8">
                    <a:pos x="T4" y="T5"/>
                  </a:cxn>
                </a:cxnLst>
                <a:rect l="T9" t="T10" r="T11" b="T12"/>
                <a:pathLst>
                  <a:path w="34" h="14">
                    <a:moveTo>
                      <a:pt x="34" y="14"/>
                    </a:moveTo>
                    <a:lnTo>
                      <a:pt x="0" y="7"/>
                    </a:lnTo>
                    <a:lnTo>
                      <a:pt x="34" y="0"/>
                    </a:lnTo>
                  </a:path>
                </a:pathLst>
              </a:custGeom>
              <a:noFill/>
              <a:ln w="0">
                <a:solidFill>
                  <a:srgbClr val="000000"/>
                </a:solidFill>
                <a:prstDash val="solid"/>
                <a:round/>
                <a:headEnd/>
                <a:tailEnd/>
              </a:ln>
            </p:spPr>
            <p:txBody>
              <a:bodyPr/>
              <a:lstStyle/>
              <a:p>
                <a:endParaRPr lang="nl-NL"/>
              </a:p>
            </p:txBody>
          </p:sp>
        </p:grpSp>
        <p:sp>
          <p:nvSpPr>
            <p:cNvPr id="14463" name="Rectangle 16"/>
            <p:cNvSpPr>
              <a:spLocks noChangeArrowheads="1"/>
            </p:cNvSpPr>
            <p:nvPr/>
          </p:nvSpPr>
          <p:spPr bwMode="auto">
            <a:xfrm>
              <a:off x="5511549" y="3852213"/>
              <a:ext cx="162471" cy="137910"/>
            </a:xfrm>
            <a:prstGeom prst="rect">
              <a:avLst/>
            </a:prstGeom>
            <a:noFill/>
            <a:ln w="9525">
              <a:noFill/>
              <a:miter lim="800000"/>
              <a:headEnd/>
              <a:tailEnd/>
            </a:ln>
          </p:spPr>
          <p:txBody>
            <a:bodyPr wrap="none" lIns="0" tIns="0" rIns="0" bIns="0">
              <a:spAutoFit/>
            </a:bodyPr>
            <a:lstStyle/>
            <a:p>
              <a:r>
                <a:rPr lang="nl-NL" altLang="nl-NL" sz="1000">
                  <a:solidFill>
                    <a:srgbClr val="000000"/>
                  </a:solidFill>
                  <a:latin typeface="Calibri" pitchFamily="34" charset="0"/>
                </a:rPr>
                <a:t>2.0</a:t>
              </a:r>
              <a:endParaRPr lang="nl-NL" altLang="nl-NL">
                <a:latin typeface="Calibri" pitchFamily="34" charset="0"/>
              </a:endParaRPr>
            </a:p>
          </p:txBody>
        </p:sp>
        <p:sp>
          <p:nvSpPr>
            <p:cNvPr id="14464" name="Line 17"/>
            <p:cNvSpPr>
              <a:spLocks noChangeShapeType="1"/>
            </p:cNvSpPr>
            <p:nvPr/>
          </p:nvSpPr>
          <p:spPr bwMode="auto">
            <a:xfrm flipV="1">
              <a:off x="5607672" y="3810000"/>
              <a:ext cx="923" cy="37711"/>
            </a:xfrm>
            <a:prstGeom prst="line">
              <a:avLst/>
            </a:prstGeom>
            <a:noFill/>
            <a:ln w="0">
              <a:solidFill>
                <a:srgbClr val="000000"/>
              </a:solidFill>
              <a:round/>
              <a:headEnd/>
              <a:tailEnd/>
            </a:ln>
          </p:spPr>
          <p:txBody>
            <a:bodyPr/>
            <a:lstStyle/>
            <a:p>
              <a:endParaRPr lang="nl-NL"/>
            </a:p>
          </p:txBody>
        </p:sp>
        <p:cxnSp>
          <p:nvCxnSpPr>
            <p:cNvPr id="372" name="Straight Connector 371"/>
            <p:cNvCxnSpPr/>
            <p:nvPr/>
          </p:nvCxnSpPr>
          <p:spPr bwMode="auto">
            <a:xfrm>
              <a:off x="4099015" y="3814387"/>
              <a:ext cx="1526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14453" idx="1"/>
            </p:cNvCxnSpPr>
            <p:nvPr/>
          </p:nvCxnSpPr>
          <p:spPr bwMode="auto">
            <a:xfrm rot="5400000" flipH="1">
              <a:off x="3224520" y="2192109"/>
              <a:ext cx="3247143" cy="296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4343" name="TextBox 626"/>
          <p:cNvSpPr txBox="1">
            <a:spLocks noChangeArrowheads="1"/>
          </p:cNvSpPr>
          <p:nvPr/>
        </p:nvSpPr>
        <p:spPr bwMode="auto">
          <a:xfrm>
            <a:off x="5443538" y="6400800"/>
            <a:ext cx="3086100" cy="239713"/>
          </a:xfrm>
          <a:prstGeom prst="rect">
            <a:avLst/>
          </a:prstGeom>
          <a:noFill/>
          <a:ln w="9525">
            <a:noFill/>
            <a:miter lim="800000"/>
            <a:headEnd/>
            <a:tailEnd/>
          </a:ln>
        </p:spPr>
        <p:txBody>
          <a:bodyPr>
            <a:spAutoFit/>
          </a:bodyPr>
          <a:lstStyle/>
          <a:p>
            <a:r>
              <a:rPr lang="en-US" altLang="nl-NL" sz="1200">
                <a:solidFill>
                  <a:schemeClr val="tx1"/>
                </a:solidFill>
              </a:rPr>
              <a:t>Lambers Heerspink, Kidney Int 2012</a:t>
            </a:r>
            <a:endParaRPr lang="nl-NL" altLang="nl-NL" sz="1200">
              <a:solidFill>
                <a:schemeClr val="tx1"/>
              </a:solidFill>
            </a:endParaRPr>
          </a:p>
        </p:txBody>
      </p:sp>
      <p:sp>
        <p:nvSpPr>
          <p:cNvPr id="14344" name="TextBox 627"/>
          <p:cNvSpPr txBox="1">
            <a:spLocks noChangeArrowheads="1"/>
          </p:cNvSpPr>
          <p:nvPr/>
        </p:nvSpPr>
        <p:spPr bwMode="auto">
          <a:xfrm>
            <a:off x="1141413" y="2808288"/>
            <a:ext cx="1333500" cy="696912"/>
          </a:xfrm>
          <a:prstGeom prst="rect">
            <a:avLst/>
          </a:prstGeom>
          <a:solidFill>
            <a:schemeClr val="bg1"/>
          </a:solidFill>
          <a:ln w="9525">
            <a:noFill/>
            <a:miter lim="800000"/>
            <a:headEnd/>
            <a:tailEnd/>
          </a:ln>
        </p:spPr>
        <p:txBody>
          <a:bodyPr>
            <a:spAutoFit/>
          </a:bodyPr>
          <a:lstStyle/>
          <a:p>
            <a:r>
              <a:rPr lang="en-US" altLang="nl-NL" sz="1400">
                <a:solidFill>
                  <a:schemeClr val="tx1"/>
                </a:solidFill>
              </a:rPr>
              <a:t>8 g/d</a:t>
            </a:r>
          </a:p>
          <a:p>
            <a:r>
              <a:rPr lang="en-US" altLang="nl-NL" sz="1400">
                <a:solidFill>
                  <a:schemeClr val="tx1"/>
                </a:solidFill>
              </a:rPr>
              <a:t>10 g/d</a:t>
            </a:r>
          </a:p>
          <a:p>
            <a:r>
              <a:rPr lang="en-US" altLang="nl-NL" sz="1400">
                <a:solidFill>
                  <a:schemeClr val="tx1"/>
                </a:solidFill>
              </a:rPr>
              <a:t>12 g/d</a:t>
            </a:r>
            <a:endParaRPr lang="nl-NL" altLang="nl-NL" sz="1400">
              <a:solidFill>
                <a:schemeClr val="tx1"/>
              </a:solidFill>
            </a:endParaRPr>
          </a:p>
        </p:txBody>
      </p:sp>
      <p:sp>
        <p:nvSpPr>
          <p:cNvPr id="14345" name="TextBox 628"/>
          <p:cNvSpPr txBox="1">
            <a:spLocks noChangeArrowheads="1"/>
          </p:cNvSpPr>
          <p:nvPr/>
        </p:nvSpPr>
        <p:spPr bwMode="auto">
          <a:xfrm>
            <a:off x="1154113" y="4595813"/>
            <a:ext cx="1320800" cy="695325"/>
          </a:xfrm>
          <a:prstGeom prst="rect">
            <a:avLst/>
          </a:prstGeom>
          <a:solidFill>
            <a:schemeClr val="bg1"/>
          </a:solidFill>
          <a:ln w="9525">
            <a:noFill/>
            <a:miter lim="800000"/>
            <a:headEnd/>
            <a:tailEnd/>
          </a:ln>
        </p:spPr>
        <p:txBody>
          <a:bodyPr>
            <a:spAutoFit/>
          </a:bodyPr>
          <a:lstStyle/>
          <a:p>
            <a:r>
              <a:rPr lang="en-US" altLang="nl-NL" sz="1400" dirty="0">
                <a:solidFill>
                  <a:schemeClr val="tx1"/>
                </a:solidFill>
              </a:rPr>
              <a:t>8 g/d</a:t>
            </a:r>
          </a:p>
          <a:p>
            <a:r>
              <a:rPr lang="en-US" altLang="nl-NL" sz="1400" dirty="0">
                <a:solidFill>
                  <a:schemeClr val="tx1"/>
                </a:solidFill>
              </a:rPr>
              <a:t>10 g/d</a:t>
            </a:r>
          </a:p>
          <a:p>
            <a:r>
              <a:rPr lang="en-US" altLang="nl-NL" sz="1400" dirty="0">
                <a:solidFill>
                  <a:schemeClr val="tx1"/>
                </a:solidFill>
              </a:rPr>
              <a:t>12 g/d</a:t>
            </a:r>
            <a:endParaRPr lang="nl-NL" altLang="nl-NL" sz="1400" dirty="0">
              <a:solidFill>
                <a:schemeClr val="tx1"/>
              </a:solidFill>
            </a:endParaRPr>
          </a:p>
        </p:txBody>
      </p:sp>
      <p:sp>
        <p:nvSpPr>
          <p:cNvPr id="14346" name="Ovaal 132"/>
          <p:cNvSpPr>
            <a:spLocks noChangeArrowheads="1"/>
          </p:cNvSpPr>
          <p:nvPr/>
        </p:nvSpPr>
        <p:spPr bwMode="auto">
          <a:xfrm>
            <a:off x="827088" y="2349500"/>
            <a:ext cx="1657350" cy="503238"/>
          </a:xfrm>
          <a:prstGeom prst="ellipse">
            <a:avLst/>
          </a:prstGeom>
          <a:noFill/>
          <a:ln w="9525" algn="ctr">
            <a:solidFill>
              <a:srgbClr val="FF0000"/>
            </a:solidFill>
            <a:round/>
            <a:headEnd/>
            <a:tailEnd/>
          </a:ln>
        </p:spPr>
        <p:txBody>
          <a:bodyPr/>
          <a:lstStyle/>
          <a:p>
            <a:pPr marL="342900" indent="-342900"/>
            <a:endParaRPr lang="nl-NL"/>
          </a:p>
        </p:txBody>
      </p:sp>
      <p:sp>
        <p:nvSpPr>
          <p:cNvPr id="14347" name="Ovaal 133"/>
          <p:cNvSpPr>
            <a:spLocks noChangeArrowheads="1"/>
          </p:cNvSpPr>
          <p:nvPr/>
        </p:nvSpPr>
        <p:spPr bwMode="auto">
          <a:xfrm>
            <a:off x="971550" y="4076700"/>
            <a:ext cx="2016125" cy="504825"/>
          </a:xfrm>
          <a:prstGeom prst="ellipse">
            <a:avLst/>
          </a:prstGeom>
          <a:noFill/>
          <a:ln w="9525" algn="ctr">
            <a:solidFill>
              <a:srgbClr val="FF0000"/>
            </a:solidFill>
            <a:round/>
            <a:headEnd/>
            <a:tailEnd/>
          </a:ln>
        </p:spPr>
        <p:txBody>
          <a:bodyPr/>
          <a:lstStyle/>
          <a:p>
            <a:pPr marL="342900" indent="-342900"/>
            <a:endParaRPr lang="nl-NL"/>
          </a:p>
        </p:txBody>
      </p:sp>
      <p:sp>
        <p:nvSpPr>
          <p:cNvPr id="137" name="Title 1"/>
          <p:cNvSpPr>
            <a:spLocks noGrp="1"/>
          </p:cNvSpPr>
          <p:nvPr>
            <p:ph type="title"/>
          </p:nvPr>
        </p:nvSpPr>
        <p:spPr>
          <a:xfrm>
            <a:off x="348604" y="764704"/>
            <a:ext cx="8208342" cy="998091"/>
          </a:xfrm>
        </p:spPr>
        <p:txBody>
          <a:bodyPr/>
          <a:lstStyle/>
          <a:p>
            <a:pPr algn="l"/>
            <a:r>
              <a:rPr lang="ja-JP" altLang="en-US" sz="2200" b="1" dirty="0">
                <a:solidFill>
                  <a:srgbClr val="FF6600"/>
                </a:solidFill>
              </a:rPr>
              <a:t>食事が不適切であると、エビデンスに基づく薬物治療はうまくいかない！</a:t>
            </a:r>
            <a:r>
              <a:rPr lang="en-US" altLang="nl-NL" sz="2200" b="1" dirty="0">
                <a:solidFill>
                  <a:srgbClr val="FF6600"/>
                </a:solidFill>
              </a:rPr>
              <a:t> </a:t>
            </a:r>
            <a:r>
              <a:rPr lang="en-US" altLang="nl-NL" sz="2400" b="1" dirty="0">
                <a:solidFill>
                  <a:srgbClr val="FF6600"/>
                </a:solidFill>
                <a:sym typeface="Wingdings" pitchFamily="2" charset="2"/>
              </a:rPr>
              <a:t/>
            </a:r>
            <a:br>
              <a:rPr lang="en-US" altLang="nl-NL" sz="2400" b="1" dirty="0">
                <a:solidFill>
                  <a:srgbClr val="FF6600"/>
                </a:solidFill>
                <a:sym typeface="Wingdings" pitchFamily="2" charset="2"/>
              </a:rPr>
            </a:br>
            <a:r>
              <a:rPr lang="en-US" altLang="nl-NL" sz="2400" b="1" dirty="0">
                <a:solidFill>
                  <a:srgbClr val="FF6600"/>
                </a:solidFill>
                <a:sym typeface="Wingdings" pitchFamily="2" charset="2"/>
              </a:rPr>
              <a:t>	</a:t>
            </a:r>
            <a:r>
              <a:rPr lang="ja-JP" altLang="en-US" sz="1800" b="1" dirty="0">
                <a:solidFill>
                  <a:srgbClr val="FF6600"/>
                </a:solidFill>
              </a:rPr>
              <a:t>糖尿病性腎症（全世界の末期腎不全（</a:t>
            </a:r>
            <a:r>
              <a:rPr lang="en-US" altLang="ja-JP" sz="1800" b="1" dirty="0">
                <a:solidFill>
                  <a:srgbClr val="FF6600"/>
                </a:solidFill>
              </a:rPr>
              <a:t>ESRD</a:t>
            </a:r>
            <a:r>
              <a:rPr lang="ja-JP" altLang="en-US" sz="1800" b="1" dirty="0">
                <a:solidFill>
                  <a:srgbClr val="FF6600"/>
                </a:solidFill>
              </a:rPr>
              <a:t>）の</a:t>
            </a:r>
            <a:r>
              <a:rPr lang="ja-JP" altLang="en-US" sz="1800" b="1" dirty="0" smtClean="0">
                <a:solidFill>
                  <a:srgbClr val="FF6600"/>
                </a:solidFill>
              </a:rPr>
              <a:t>主因</a:t>
            </a:r>
            <a:r>
              <a:rPr lang="ja-JP" altLang="en-US" sz="1800" b="1" dirty="0">
                <a:solidFill>
                  <a:srgbClr val="FF6600"/>
                </a:solidFill>
              </a:rPr>
              <a:t>）のデータ</a:t>
            </a:r>
            <a:r>
              <a:rPr lang="en-US" altLang="nl-NL" sz="1800" b="1" dirty="0">
                <a:solidFill>
                  <a:srgbClr val="FF6600"/>
                </a:solidFill>
              </a:rPr>
              <a:t>   </a:t>
            </a:r>
            <a:endParaRPr lang="nl-NL" altLang="nl-NL" sz="1800" b="1" dirty="0" smtClean="0">
              <a:solidFill>
                <a:srgbClr val="FF6600"/>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al 25"/>
          <p:cNvSpPr>
            <a:spLocks noChangeArrowheads="1"/>
          </p:cNvSpPr>
          <p:nvPr/>
        </p:nvSpPr>
        <p:spPr bwMode="auto">
          <a:xfrm>
            <a:off x="395288" y="1844675"/>
            <a:ext cx="2232025" cy="4032250"/>
          </a:xfrm>
          <a:prstGeom prst="ellipse">
            <a:avLst/>
          </a:prstGeom>
          <a:noFill/>
          <a:ln w="31750" algn="ctr">
            <a:solidFill>
              <a:srgbClr val="FF6600"/>
            </a:solidFill>
            <a:round/>
            <a:headEnd/>
            <a:tailEnd/>
          </a:ln>
        </p:spPr>
        <p:txBody>
          <a:bodyPr/>
          <a:lstStyle/>
          <a:p>
            <a:pPr marL="342900" indent="-342900"/>
            <a:endParaRPr lang="nl-NL" altLang="nl-NL"/>
          </a:p>
        </p:txBody>
      </p:sp>
      <p:sp>
        <p:nvSpPr>
          <p:cNvPr id="15363" name="Titel 1"/>
          <p:cNvSpPr>
            <a:spLocks noGrp="1"/>
          </p:cNvSpPr>
          <p:nvPr>
            <p:ph type="title"/>
          </p:nvPr>
        </p:nvSpPr>
        <p:spPr/>
        <p:txBody>
          <a:bodyPr/>
          <a:lstStyle/>
          <a:p>
            <a:pPr algn="l"/>
            <a:r>
              <a:rPr lang="ja-JP" altLang="en-US" sz="2400" b="1" dirty="0" smtClean="0">
                <a:solidFill>
                  <a:srgbClr val="FF6600"/>
                </a:solidFill>
              </a:rPr>
              <a:t>ライフスタイルと慢性疾患</a:t>
            </a:r>
            <a:endParaRPr lang="nl-NL" altLang="nl-NL" sz="2400" b="1" dirty="0" smtClean="0">
              <a:solidFill>
                <a:srgbClr val="FF6600"/>
              </a:solidFill>
            </a:endParaRPr>
          </a:p>
        </p:txBody>
      </p:sp>
      <p:sp>
        <p:nvSpPr>
          <p:cNvPr id="15366" name="Tekstvak 5"/>
          <p:cNvSpPr txBox="1">
            <a:spLocks noChangeArrowheads="1"/>
          </p:cNvSpPr>
          <p:nvPr/>
        </p:nvSpPr>
        <p:spPr bwMode="auto">
          <a:xfrm>
            <a:off x="827088" y="2276475"/>
            <a:ext cx="1512887" cy="313932"/>
          </a:xfrm>
          <a:prstGeom prst="rect">
            <a:avLst/>
          </a:prstGeom>
          <a:noFill/>
          <a:ln w="9525">
            <a:noFill/>
            <a:miter lim="800000"/>
            <a:headEnd/>
            <a:tailEnd/>
          </a:ln>
        </p:spPr>
        <p:txBody>
          <a:bodyPr>
            <a:spAutoFit/>
          </a:bodyPr>
          <a:lstStyle/>
          <a:p>
            <a:r>
              <a:rPr lang="ja-JP" altLang="en-US" dirty="0" smtClean="0">
                <a:solidFill>
                  <a:schemeClr val="tx1"/>
                </a:solidFill>
              </a:rPr>
              <a:t>喫煙</a:t>
            </a:r>
            <a:endParaRPr lang="nl-NL" altLang="nl-NL" dirty="0">
              <a:solidFill>
                <a:schemeClr val="tx1"/>
              </a:solidFill>
            </a:endParaRPr>
          </a:p>
        </p:txBody>
      </p:sp>
      <p:sp>
        <p:nvSpPr>
          <p:cNvPr id="15367" name="Tekstvak 6"/>
          <p:cNvSpPr txBox="1">
            <a:spLocks noChangeArrowheads="1"/>
          </p:cNvSpPr>
          <p:nvPr/>
        </p:nvSpPr>
        <p:spPr bwMode="auto">
          <a:xfrm>
            <a:off x="755650" y="2781300"/>
            <a:ext cx="1152525" cy="313932"/>
          </a:xfrm>
          <a:prstGeom prst="rect">
            <a:avLst/>
          </a:prstGeom>
          <a:noFill/>
          <a:ln w="9525">
            <a:noFill/>
            <a:miter lim="800000"/>
            <a:headEnd/>
            <a:tailEnd/>
          </a:ln>
        </p:spPr>
        <p:txBody>
          <a:bodyPr>
            <a:spAutoFit/>
          </a:bodyPr>
          <a:lstStyle/>
          <a:p>
            <a:r>
              <a:rPr lang="ja-JP" altLang="en-US" dirty="0" smtClean="0">
                <a:solidFill>
                  <a:schemeClr val="tx1"/>
                </a:solidFill>
              </a:rPr>
              <a:t>飲酒</a:t>
            </a:r>
            <a:endParaRPr lang="nl-NL" altLang="nl-NL" dirty="0">
              <a:solidFill>
                <a:schemeClr val="tx1"/>
              </a:solidFill>
            </a:endParaRPr>
          </a:p>
        </p:txBody>
      </p:sp>
      <p:sp>
        <p:nvSpPr>
          <p:cNvPr id="15368" name="Tekstvak 7"/>
          <p:cNvSpPr txBox="1">
            <a:spLocks noChangeArrowheads="1"/>
          </p:cNvSpPr>
          <p:nvPr/>
        </p:nvSpPr>
        <p:spPr bwMode="auto">
          <a:xfrm>
            <a:off x="755650" y="3357563"/>
            <a:ext cx="1512888" cy="313932"/>
          </a:xfrm>
          <a:prstGeom prst="rect">
            <a:avLst/>
          </a:prstGeom>
          <a:noFill/>
          <a:ln w="9525">
            <a:noFill/>
            <a:miter lim="800000"/>
            <a:headEnd/>
            <a:tailEnd/>
          </a:ln>
        </p:spPr>
        <p:txBody>
          <a:bodyPr>
            <a:spAutoFit/>
          </a:bodyPr>
          <a:lstStyle/>
          <a:p>
            <a:r>
              <a:rPr lang="ja-JP" altLang="en-US" dirty="0" smtClean="0">
                <a:solidFill>
                  <a:schemeClr val="tx1"/>
                </a:solidFill>
              </a:rPr>
              <a:t>栄養</a:t>
            </a:r>
            <a:endParaRPr lang="nl-NL" altLang="nl-NL" dirty="0">
              <a:solidFill>
                <a:schemeClr val="tx1"/>
              </a:solidFill>
            </a:endParaRPr>
          </a:p>
        </p:txBody>
      </p:sp>
      <p:sp>
        <p:nvSpPr>
          <p:cNvPr id="15369" name="Tekstvak 8"/>
          <p:cNvSpPr txBox="1">
            <a:spLocks noChangeArrowheads="1"/>
          </p:cNvSpPr>
          <p:nvPr/>
        </p:nvSpPr>
        <p:spPr bwMode="auto">
          <a:xfrm>
            <a:off x="755650" y="3860800"/>
            <a:ext cx="2160588" cy="313932"/>
          </a:xfrm>
          <a:prstGeom prst="rect">
            <a:avLst/>
          </a:prstGeom>
          <a:noFill/>
          <a:ln w="9525">
            <a:noFill/>
            <a:miter lim="800000"/>
            <a:headEnd/>
            <a:tailEnd/>
          </a:ln>
        </p:spPr>
        <p:txBody>
          <a:bodyPr>
            <a:spAutoFit/>
          </a:bodyPr>
          <a:lstStyle/>
          <a:p>
            <a:r>
              <a:rPr lang="ja-JP" altLang="en-US" dirty="0" smtClean="0">
                <a:solidFill>
                  <a:schemeClr val="tx1"/>
                </a:solidFill>
              </a:rPr>
              <a:t>身体活動</a:t>
            </a:r>
            <a:endParaRPr lang="nl-NL" altLang="nl-NL" dirty="0">
              <a:solidFill>
                <a:schemeClr val="tx1"/>
              </a:solidFill>
            </a:endParaRPr>
          </a:p>
        </p:txBody>
      </p:sp>
      <p:sp>
        <p:nvSpPr>
          <p:cNvPr id="15370" name="Tekstvak 9"/>
          <p:cNvSpPr txBox="1">
            <a:spLocks noChangeArrowheads="1"/>
          </p:cNvSpPr>
          <p:nvPr/>
        </p:nvSpPr>
        <p:spPr bwMode="auto">
          <a:xfrm>
            <a:off x="3419475" y="2349500"/>
            <a:ext cx="1944688" cy="313932"/>
          </a:xfrm>
          <a:prstGeom prst="rect">
            <a:avLst/>
          </a:prstGeom>
          <a:noFill/>
          <a:ln w="9525">
            <a:noFill/>
            <a:miter lim="800000"/>
            <a:headEnd/>
            <a:tailEnd/>
          </a:ln>
        </p:spPr>
        <p:txBody>
          <a:bodyPr>
            <a:spAutoFit/>
          </a:bodyPr>
          <a:lstStyle/>
          <a:p>
            <a:r>
              <a:rPr lang="ja-JP" altLang="en-US" dirty="0" smtClean="0">
                <a:solidFill>
                  <a:schemeClr val="tx1"/>
                </a:solidFill>
              </a:rPr>
              <a:t>糖尿病</a:t>
            </a:r>
            <a:endParaRPr lang="nl-NL" altLang="nl-NL" dirty="0">
              <a:solidFill>
                <a:schemeClr val="tx1"/>
              </a:solidFill>
            </a:endParaRPr>
          </a:p>
        </p:txBody>
      </p:sp>
      <p:sp>
        <p:nvSpPr>
          <p:cNvPr id="15371" name="Tekstvak 10"/>
          <p:cNvSpPr txBox="1">
            <a:spLocks noChangeArrowheads="1"/>
          </p:cNvSpPr>
          <p:nvPr/>
        </p:nvSpPr>
        <p:spPr bwMode="auto">
          <a:xfrm>
            <a:off x="3419475" y="3429000"/>
            <a:ext cx="1944688" cy="313932"/>
          </a:xfrm>
          <a:prstGeom prst="rect">
            <a:avLst/>
          </a:prstGeom>
          <a:noFill/>
          <a:ln w="9525">
            <a:noFill/>
            <a:miter lim="800000"/>
            <a:headEnd/>
            <a:tailEnd/>
          </a:ln>
        </p:spPr>
        <p:txBody>
          <a:bodyPr>
            <a:spAutoFit/>
          </a:bodyPr>
          <a:lstStyle/>
          <a:p>
            <a:r>
              <a:rPr lang="ja-JP" altLang="en-US" dirty="0" smtClean="0">
                <a:solidFill>
                  <a:schemeClr val="tx1"/>
                </a:solidFill>
              </a:rPr>
              <a:t>体重過剰</a:t>
            </a:r>
            <a:endParaRPr lang="nl-NL" altLang="nl-NL" dirty="0">
              <a:solidFill>
                <a:schemeClr val="tx1"/>
              </a:solidFill>
            </a:endParaRPr>
          </a:p>
        </p:txBody>
      </p:sp>
      <p:sp>
        <p:nvSpPr>
          <p:cNvPr id="15372" name="Tekstvak 11"/>
          <p:cNvSpPr txBox="1">
            <a:spLocks noChangeArrowheads="1"/>
          </p:cNvSpPr>
          <p:nvPr/>
        </p:nvSpPr>
        <p:spPr bwMode="auto">
          <a:xfrm>
            <a:off x="3419475" y="4508500"/>
            <a:ext cx="1728788" cy="313932"/>
          </a:xfrm>
          <a:prstGeom prst="rect">
            <a:avLst/>
          </a:prstGeom>
          <a:noFill/>
          <a:ln w="9525">
            <a:noFill/>
            <a:miter lim="800000"/>
            <a:headEnd/>
            <a:tailEnd/>
          </a:ln>
        </p:spPr>
        <p:txBody>
          <a:bodyPr>
            <a:spAutoFit/>
          </a:bodyPr>
          <a:lstStyle/>
          <a:p>
            <a:r>
              <a:rPr lang="ja-JP" altLang="en-US" dirty="0" smtClean="0">
                <a:solidFill>
                  <a:schemeClr val="tx1"/>
                </a:solidFill>
              </a:rPr>
              <a:t>高血圧</a:t>
            </a:r>
            <a:endParaRPr lang="nl-NL" altLang="nl-NL" dirty="0">
              <a:solidFill>
                <a:schemeClr val="tx1"/>
              </a:solidFill>
            </a:endParaRPr>
          </a:p>
        </p:txBody>
      </p:sp>
      <p:sp>
        <p:nvSpPr>
          <p:cNvPr id="15373" name="Tekstvak 13"/>
          <p:cNvSpPr txBox="1">
            <a:spLocks noChangeArrowheads="1"/>
          </p:cNvSpPr>
          <p:nvPr/>
        </p:nvSpPr>
        <p:spPr bwMode="auto">
          <a:xfrm>
            <a:off x="6345610" y="2105418"/>
            <a:ext cx="1233116" cy="313932"/>
          </a:xfrm>
          <a:prstGeom prst="rect">
            <a:avLst/>
          </a:prstGeom>
          <a:noFill/>
          <a:ln w="9525">
            <a:noFill/>
            <a:miter lim="800000"/>
            <a:headEnd/>
            <a:tailEnd/>
          </a:ln>
        </p:spPr>
        <p:txBody>
          <a:bodyPr wrap="square">
            <a:spAutoFit/>
          </a:bodyPr>
          <a:lstStyle/>
          <a:p>
            <a:r>
              <a:rPr lang="nl-NL" altLang="nl-NL" dirty="0" smtClean="0">
                <a:solidFill>
                  <a:schemeClr val="tx1"/>
                </a:solidFill>
              </a:rPr>
              <a:t>CVD</a:t>
            </a:r>
            <a:endParaRPr lang="nl-NL" altLang="nl-NL" dirty="0">
              <a:solidFill>
                <a:schemeClr val="tx1"/>
              </a:solidFill>
            </a:endParaRPr>
          </a:p>
        </p:txBody>
      </p:sp>
      <p:sp>
        <p:nvSpPr>
          <p:cNvPr id="15374" name="Tekstvak 14"/>
          <p:cNvSpPr txBox="1">
            <a:spLocks noChangeArrowheads="1"/>
          </p:cNvSpPr>
          <p:nvPr/>
        </p:nvSpPr>
        <p:spPr bwMode="auto">
          <a:xfrm>
            <a:off x="6300788" y="3716338"/>
            <a:ext cx="2843212" cy="313932"/>
          </a:xfrm>
          <a:prstGeom prst="rect">
            <a:avLst/>
          </a:prstGeom>
          <a:noFill/>
          <a:ln w="9525">
            <a:noFill/>
            <a:miter lim="800000"/>
            <a:headEnd/>
            <a:tailEnd/>
          </a:ln>
        </p:spPr>
        <p:txBody>
          <a:bodyPr>
            <a:spAutoFit/>
          </a:bodyPr>
          <a:lstStyle/>
          <a:p>
            <a:r>
              <a:rPr lang="ja-JP" altLang="en-US" dirty="0" smtClean="0">
                <a:solidFill>
                  <a:schemeClr val="tx1"/>
                </a:solidFill>
              </a:rPr>
              <a:t>肝疾患</a:t>
            </a:r>
            <a:endParaRPr lang="nl-NL" altLang="nl-NL" dirty="0">
              <a:solidFill>
                <a:schemeClr val="tx1"/>
              </a:solidFill>
            </a:endParaRPr>
          </a:p>
        </p:txBody>
      </p:sp>
      <p:sp>
        <p:nvSpPr>
          <p:cNvPr id="15375" name="Tekstvak 15"/>
          <p:cNvSpPr txBox="1">
            <a:spLocks noChangeArrowheads="1"/>
          </p:cNvSpPr>
          <p:nvPr/>
        </p:nvSpPr>
        <p:spPr bwMode="auto">
          <a:xfrm>
            <a:off x="6300788" y="2924175"/>
            <a:ext cx="2159000" cy="313932"/>
          </a:xfrm>
          <a:prstGeom prst="rect">
            <a:avLst/>
          </a:prstGeom>
          <a:noFill/>
          <a:ln w="9525">
            <a:noFill/>
            <a:miter lim="800000"/>
            <a:headEnd/>
            <a:tailEnd/>
          </a:ln>
        </p:spPr>
        <p:txBody>
          <a:bodyPr>
            <a:spAutoFit/>
          </a:bodyPr>
          <a:lstStyle/>
          <a:p>
            <a:r>
              <a:rPr lang="ja-JP" altLang="en-US" dirty="0" smtClean="0">
                <a:solidFill>
                  <a:schemeClr val="tx1"/>
                </a:solidFill>
              </a:rPr>
              <a:t>腎疾患</a:t>
            </a:r>
            <a:r>
              <a:rPr lang="nl-NL" altLang="nl-NL" dirty="0" smtClean="0">
                <a:solidFill>
                  <a:schemeClr val="tx1"/>
                </a:solidFill>
              </a:rPr>
              <a:t> </a:t>
            </a:r>
            <a:endParaRPr lang="nl-NL" altLang="nl-NL" dirty="0">
              <a:solidFill>
                <a:schemeClr val="tx1"/>
              </a:solidFill>
            </a:endParaRPr>
          </a:p>
        </p:txBody>
      </p:sp>
      <p:sp>
        <p:nvSpPr>
          <p:cNvPr id="15376" name="Tekstvak 16"/>
          <p:cNvSpPr txBox="1">
            <a:spLocks noChangeArrowheads="1"/>
          </p:cNvSpPr>
          <p:nvPr/>
        </p:nvSpPr>
        <p:spPr bwMode="auto">
          <a:xfrm>
            <a:off x="6372225" y="4508500"/>
            <a:ext cx="2087563" cy="313932"/>
          </a:xfrm>
          <a:prstGeom prst="rect">
            <a:avLst/>
          </a:prstGeom>
          <a:noFill/>
          <a:ln w="9525">
            <a:noFill/>
            <a:miter lim="800000"/>
            <a:headEnd/>
            <a:tailEnd/>
          </a:ln>
        </p:spPr>
        <p:txBody>
          <a:bodyPr>
            <a:spAutoFit/>
          </a:bodyPr>
          <a:lstStyle/>
          <a:p>
            <a:r>
              <a:rPr lang="ja-JP" altLang="en-US" dirty="0" smtClean="0">
                <a:solidFill>
                  <a:schemeClr val="tx1"/>
                </a:solidFill>
              </a:rPr>
              <a:t>肺疾患</a:t>
            </a:r>
            <a:r>
              <a:rPr lang="nl-NL" altLang="nl-NL" dirty="0" smtClean="0">
                <a:solidFill>
                  <a:schemeClr val="tx1"/>
                </a:solidFill>
              </a:rPr>
              <a:t> </a:t>
            </a:r>
            <a:endParaRPr lang="nl-NL" altLang="nl-NL" dirty="0">
              <a:solidFill>
                <a:schemeClr val="tx1"/>
              </a:solidFill>
            </a:endParaRPr>
          </a:p>
        </p:txBody>
      </p:sp>
      <p:sp>
        <p:nvSpPr>
          <p:cNvPr id="15377" name="Tekstvak 17"/>
          <p:cNvSpPr txBox="1">
            <a:spLocks noChangeArrowheads="1"/>
          </p:cNvSpPr>
          <p:nvPr/>
        </p:nvSpPr>
        <p:spPr bwMode="auto">
          <a:xfrm>
            <a:off x="6372225" y="5373688"/>
            <a:ext cx="1584325" cy="314325"/>
          </a:xfrm>
          <a:prstGeom prst="rect">
            <a:avLst/>
          </a:prstGeom>
          <a:noFill/>
          <a:ln w="9525">
            <a:noFill/>
            <a:miter lim="800000"/>
            <a:headEnd/>
            <a:tailEnd/>
          </a:ln>
        </p:spPr>
        <p:txBody>
          <a:bodyPr>
            <a:spAutoFit/>
          </a:bodyPr>
          <a:lstStyle/>
          <a:p>
            <a:r>
              <a:rPr lang="ja-JP" altLang="en-US" dirty="0" smtClean="0">
                <a:solidFill>
                  <a:schemeClr val="tx1"/>
                </a:solidFill>
              </a:rPr>
              <a:t>がん</a:t>
            </a:r>
            <a:r>
              <a:rPr lang="nl-NL" altLang="nl-NL" dirty="0" smtClean="0"/>
              <a:t> </a:t>
            </a:r>
            <a:endParaRPr lang="nl-NL" altLang="nl-NL" dirty="0"/>
          </a:p>
        </p:txBody>
      </p:sp>
      <p:sp>
        <p:nvSpPr>
          <p:cNvPr id="15378" name="PIJL-RECHTS 18"/>
          <p:cNvSpPr>
            <a:spLocks noChangeArrowheads="1"/>
          </p:cNvSpPr>
          <p:nvPr/>
        </p:nvSpPr>
        <p:spPr bwMode="auto">
          <a:xfrm>
            <a:off x="2339975" y="3284538"/>
            <a:ext cx="863600" cy="1081087"/>
          </a:xfrm>
          <a:prstGeom prst="rightArrow">
            <a:avLst>
              <a:gd name="adj1" fmla="val 50000"/>
              <a:gd name="adj2" fmla="val 50000"/>
            </a:avLst>
          </a:prstGeom>
          <a:noFill/>
          <a:ln w="9525" algn="ctr">
            <a:noFill/>
            <a:round/>
            <a:headEnd/>
            <a:tailEnd/>
          </a:ln>
        </p:spPr>
        <p:txBody>
          <a:bodyPr/>
          <a:lstStyle/>
          <a:p>
            <a:pPr marL="342900" indent="-342900"/>
            <a:endParaRPr lang="nl-NL" altLang="nl-NL"/>
          </a:p>
        </p:txBody>
      </p:sp>
      <p:pic>
        <p:nvPicPr>
          <p:cNvPr id="15381" name="Picture 25"/>
          <p:cNvPicPr>
            <a:picLocks noChangeAspect="1"/>
          </p:cNvPicPr>
          <p:nvPr/>
        </p:nvPicPr>
        <p:blipFill>
          <a:blip r:embed="rId2" cstate="print"/>
          <a:srcRect/>
          <a:stretch>
            <a:fillRect/>
          </a:stretch>
        </p:blipFill>
        <p:spPr bwMode="auto">
          <a:xfrm>
            <a:off x="7578725" y="836613"/>
            <a:ext cx="1187450" cy="903287"/>
          </a:xfrm>
          <a:prstGeom prst="rect">
            <a:avLst/>
          </a:prstGeom>
          <a:noFill/>
          <a:ln w="9525">
            <a:noFill/>
            <a:miter lim="800000"/>
            <a:headEnd/>
            <a:tailEnd/>
          </a:ln>
        </p:spPr>
      </p:pic>
      <p:sp>
        <p:nvSpPr>
          <p:cNvPr id="15385" name="Tekstvak 27"/>
          <p:cNvSpPr txBox="1">
            <a:spLocks noChangeArrowheads="1"/>
          </p:cNvSpPr>
          <p:nvPr/>
        </p:nvSpPr>
        <p:spPr bwMode="auto">
          <a:xfrm>
            <a:off x="755650" y="4508500"/>
            <a:ext cx="1728788" cy="313932"/>
          </a:xfrm>
          <a:prstGeom prst="rect">
            <a:avLst/>
          </a:prstGeom>
          <a:noFill/>
          <a:ln w="9525">
            <a:noFill/>
            <a:miter lim="800000"/>
            <a:headEnd/>
            <a:tailEnd/>
          </a:ln>
        </p:spPr>
        <p:txBody>
          <a:bodyPr>
            <a:spAutoFit/>
          </a:bodyPr>
          <a:lstStyle/>
          <a:p>
            <a:r>
              <a:rPr lang="ja-JP" altLang="en-US" dirty="0" smtClean="0">
                <a:solidFill>
                  <a:schemeClr val="tx1"/>
                </a:solidFill>
              </a:rPr>
              <a:t>環境</a:t>
            </a:r>
            <a:endParaRPr lang="nl-NL" dirty="0">
              <a:solidFill>
                <a:schemeClr val="tx1"/>
              </a:solidFill>
            </a:endParaRPr>
          </a:p>
        </p:txBody>
      </p:sp>
      <p:pic>
        <p:nvPicPr>
          <p:cNvPr id="15386" name="Afbeelding 23" descr="oude man.jpg"/>
          <p:cNvPicPr>
            <a:picLocks noChangeAspect="1"/>
          </p:cNvPicPr>
          <p:nvPr/>
        </p:nvPicPr>
        <p:blipFill>
          <a:blip r:embed="rId3" cstate="print"/>
          <a:srcRect/>
          <a:stretch>
            <a:fillRect/>
          </a:stretch>
        </p:blipFill>
        <p:spPr bwMode="auto">
          <a:xfrm>
            <a:off x="7812088" y="1844675"/>
            <a:ext cx="1008062" cy="1054100"/>
          </a:xfrm>
          <a:prstGeom prst="rect">
            <a:avLst/>
          </a:prstGeom>
          <a:noFill/>
          <a:ln w="9525">
            <a:noFill/>
            <a:miter lim="800000"/>
            <a:headEnd/>
            <a:tailEnd/>
          </a:ln>
        </p:spPr>
      </p:pic>
      <p:sp>
        <p:nvSpPr>
          <p:cNvPr id="31" name="TextBox 1"/>
          <p:cNvSpPr txBox="1"/>
          <p:nvPr/>
        </p:nvSpPr>
        <p:spPr>
          <a:xfrm>
            <a:off x="973138" y="4508500"/>
            <a:ext cx="7199312" cy="1089529"/>
          </a:xfrm>
          <a:prstGeom prst="rect">
            <a:avLst/>
          </a:prstGeom>
          <a:solidFill>
            <a:schemeClr val="accent3"/>
          </a:solidFill>
          <a:ln w="25400">
            <a:solidFill>
              <a:srgbClr val="FF6600"/>
            </a:solidFill>
          </a:ln>
        </p:spPr>
        <p:txBody>
          <a:bodyPr>
            <a:spAutoFit/>
          </a:bodyPr>
          <a:lstStyle/>
          <a:p>
            <a:pPr algn="ctr">
              <a:defRPr/>
            </a:pPr>
            <a:endParaRPr lang="en-US" dirty="0">
              <a:solidFill>
                <a:schemeClr val="tx1"/>
              </a:solidFill>
            </a:endParaRPr>
          </a:p>
          <a:p>
            <a:pPr algn="ctr">
              <a:defRPr/>
            </a:pPr>
            <a:r>
              <a:rPr lang="ja-JP" altLang="en-US" b="1" dirty="0" smtClean="0">
                <a:solidFill>
                  <a:schemeClr val="tx1"/>
                </a:solidFill>
              </a:rPr>
              <a:t>ライフスタイル因子</a:t>
            </a:r>
            <a:r>
              <a:rPr lang="ja-JP" altLang="en-US" b="1" dirty="0" smtClean="0">
                <a:solidFill>
                  <a:schemeClr val="tx1"/>
                </a:solidFill>
              </a:rPr>
              <a:t>は、複数</a:t>
            </a:r>
            <a:r>
              <a:rPr lang="ja-JP" altLang="en-US" b="1" dirty="0" smtClean="0">
                <a:solidFill>
                  <a:schemeClr val="tx1"/>
                </a:solidFill>
              </a:rPr>
              <a:t>の状態（症状・疾患）</a:t>
            </a:r>
            <a:r>
              <a:rPr lang="ja-JP" altLang="en-US" b="1" dirty="0" smtClean="0">
                <a:solidFill>
                  <a:schemeClr val="tx1"/>
                </a:solidFill>
              </a:rPr>
              <a:t>に、同時に影響</a:t>
            </a:r>
            <a:r>
              <a:rPr lang="ja-JP" altLang="en-US" b="1" dirty="0" smtClean="0">
                <a:solidFill>
                  <a:schemeClr val="tx1"/>
                </a:solidFill>
              </a:rPr>
              <a:t>を与える</a:t>
            </a:r>
            <a:r>
              <a:rPr lang="en-US" b="1" dirty="0" smtClean="0">
                <a:solidFill>
                  <a:schemeClr val="tx1"/>
                </a:solidFill>
              </a:rPr>
              <a:t> </a:t>
            </a:r>
            <a:endParaRPr lang="en-US" b="1" dirty="0">
              <a:solidFill>
                <a:schemeClr val="tx1"/>
              </a:solidFill>
            </a:endParaRPr>
          </a:p>
          <a:p>
            <a:pPr algn="ctr">
              <a:defRPr/>
            </a:pPr>
            <a:r>
              <a:rPr lang="en-US" dirty="0">
                <a:solidFill>
                  <a:schemeClr val="tx1"/>
                </a:solidFill>
              </a:rPr>
              <a:t> </a:t>
            </a:r>
            <a:endParaRPr lang="nl-NL" dirty="0">
              <a:solidFill>
                <a:schemeClr val="tx1"/>
              </a:solidFill>
            </a:endParaRPr>
          </a:p>
        </p:txBody>
      </p:sp>
      <p:sp>
        <p:nvSpPr>
          <p:cNvPr id="29" name="PIJL-LINKS 28"/>
          <p:cNvSpPr/>
          <p:nvPr/>
        </p:nvSpPr>
        <p:spPr bwMode="auto">
          <a:xfrm rot="10800000">
            <a:off x="2339752" y="3284984"/>
            <a:ext cx="936625" cy="647700"/>
          </a:xfrm>
          <a:prstGeom prst="leftArrow">
            <a:avLst/>
          </a:prstGeom>
          <a:gradFill>
            <a:gsLst>
              <a:gs pos="0">
                <a:srgbClr val="FFF200"/>
              </a:gs>
              <a:gs pos="45000">
                <a:srgbClr val="FF7A00"/>
              </a:gs>
              <a:gs pos="70000">
                <a:srgbClr val="FF0300"/>
              </a:gs>
              <a:gs pos="100000">
                <a:srgbClr val="4D0808"/>
              </a:gs>
            </a:gsLst>
            <a:lin ang="5400000" scaled="0"/>
          </a:grad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30" name="PIJL-LINKS 29"/>
          <p:cNvSpPr/>
          <p:nvPr/>
        </p:nvSpPr>
        <p:spPr bwMode="auto">
          <a:xfrm rot="10800000">
            <a:off x="5220072" y="3284984"/>
            <a:ext cx="936625" cy="647700"/>
          </a:xfrm>
          <a:prstGeom prst="leftArrow">
            <a:avLst/>
          </a:prstGeom>
          <a:gradFill>
            <a:gsLst>
              <a:gs pos="0">
                <a:srgbClr val="FFF200"/>
              </a:gs>
              <a:gs pos="45000">
                <a:srgbClr val="FF7A00"/>
              </a:gs>
              <a:gs pos="70000">
                <a:srgbClr val="FF0300"/>
              </a:gs>
              <a:gs pos="100000">
                <a:srgbClr val="4D0808"/>
              </a:gs>
            </a:gsLst>
            <a:lin ang="5400000" scaled="0"/>
          </a:grad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32" name="TextBox 1"/>
          <p:cNvSpPr txBox="1">
            <a:spLocks noChangeArrowheads="1"/>
          </p:cNvSpPr>
          <p:nvPr/>
        </p:nvSpPr>
        <p:spPr bwMode="auto">
          <a:xfrm>
            <a:off x="395288" y="5805264"/>
            <a:ext cx="2447925" cy="313932"/>
          </a:xfrm>
          <a:prstGeom prst="rect">
            <a:avLst/>
          </a:prstGeom>
          <a:solidFill>
            <a:srgbClr val="FFC000"/>
          </a:solidFill>
          <a:ln w="9525">
            <a:noFill/>
            <a:miter lim="800000"/>
            <a:headEnd/>
            <a:tailEnd/>
          </a:ln>
        </p:spPr>
        <p:txBody>
          <a:bodyPr>
            <a:spAutoFit/>
          </a:bodyPr>
          <a:lstStyle/>
          <a:p>
            <a:r>
              <a:rPr lang="ja-JP" altLang="en-US" dirty="0" smtClean="0">
                <a:solidFill>
                  <a:schemeClr val="tx1"/>
                </a:solidFill>
              </a:rPr>
              <a:t>公衆衛生</a:t>
            </a:r>
            <a:endParaRPr lang="nl-NL" altLang="nl-NL" dirty="0">
              <a:solidFill>
                <a:schemeClr val="tx1"/>
              </a:solidFill>
            </a:endParaRPr>
          </a:p>
        </p:txBody>
      </p:sp>
      <p:sp>
        <p:nvSpPr>
          <p:cNvPr id="33" name="TextBox 2"/>
          <p:cNvSpPr txBox="1">
            <a:spLocks noChangeArrowheads="1"/>
          </p:cNvSpPr>
          <p:nvPr/>
        </p:nvSpPr>
        <p:spPr bwMode="auto">
          <a:xfrm>
            <a:off x="3059113" y="5805264"/>
            <a:ext cx="2881312" cy="590931"/>
          </a:xfrm>
          <a:prstGeom prst="rect">
            <a:avLst/>
          </a:prstGeom>
          <a:solidFill>
            <a:srgbClr val="FFC000"/>
          </a:solidFill>
          <a:ln w="9525">
            <a:noFill/>
            <a:miter lim="800000"/>
            <a:headEnd/>
            <a:tailEnd/>
          </a:ln>
        </p:spPr>
        <p:txBody>
          <a:bodyPr>
            <a:spAutoFit/>
          </a:bodyPr>
          <a:lstStyle/>
          <a:p>
            <a:r>
              <a:rPr lang="ja-JP" altLang="en-US" dirty="0" smtClean="0">
                <a:solidFill>
                  <a:schemeClr val="tx1"/>
                </a:solidFill>
              </a:rPr>
              <a:t>ファーストライン</a:t>
            </a:r>
            <a:endParaRPr lang="en-US" altLang="ja-JP" dirty="0" smtClean="0">
              <a:solidFill>
                <a:schemeClr val="tx1"/>
              </a:solidFill>
            </a:endParaRPr>
          </a:p>
          <a:p>
            <a:r>
              <a:rPr lang="ja-JP" altLang="en-US" dirty="0" smtClean="0">
                <a:solidFill>
                  <a:schemeClr val="tx1"/>
                </a:solidFill>
              </a:rPr>
              <a:t>（一般医（</a:t>
            </a:r>
            <a:r>
              <a:rPr lang="en-US" altLang="nl-NL" dirty="0" smtClean="0">
                <a:solidFill>
                  <a:schemeClr val="tx1"/>
                </a:solidFill>
              </a:rPr>
              <a:t>GP</a:t>
            </a:r>
            <a:r>
              <a:rPr lang="ja-JP" altLang="en-US" dirty="0" smtClean="0">
                <a:solidFill>
                  <a:schemeClr val="tx1"/>
                </a:solidFill>
              </a:rPr>
              <a:t>））</a:t>
            </a:r>
            <a:endParaRPr lang="nl-NL" altLang="nl-NL" dirty="0">
              <a:solidFill>
                <a:schemeClr val="tx1"/>
              </a:solidFill>
            </a:endParaRPr>
          </a:p>
        </p:txBody>
      </p:sp>
      <p:sp>
        <p:nvSpPr>
          <p:cNvPr id="34" name="TextBox 5"/>
          <p:cNvSpPr txBox="1">
            <a:spLocks noChangeArrowheads="1"/>
          </p:cNvSpPr>
          <p:nvPr/>
        </p:nvSpPr>
        <p:spPr bwMode="auto">
          <a:xfrm>
            <a:off x="6227763" y="5805264"/>
            <a:ext cx="2538412" cy="590931"/>
          </a:xfrm>
          <a:prstGeom prst="rect">
            <a:avLst/>
          </a:prstGeom>
          <a:solidFill>
            <a:srgbClr val="FFC000"/>
          </a:solidFill>
          <a:ln w="9525">
            <a:noFill/>
            <a:miter lim="800000"/>
            <a:headEnd/>
            <a:tailEnd/>
          </a:ln>
        </p:spPr>
        <p:txBody>
          <a:bodyPr>
            <a:spAutoFit/>
          </a:bodyPr>
          <a:lstStyle/>
          <a:p>
            <a:r>
              <a:rPr lang="ja-JP" altLang="en-US" dirty="0" smtClean="0">
                <a:solidFill>
                  <a:schemeClr val="tx1"/>
                </a:solidFill>
              </a:rPr>
              <a:t>セカンドライン</a:t>
            </a:r>
            <a:endParaRPr lang="en-US" altLang="ja-JP" dirty="0" smtClean="0">
              <a:solidFill>
                <a:schemeClr val="tx1"/>
              </a:solidFill>
            </a:endParaRPr>
          </a:p>
          <a:p>
            <a:r>
              <a:rPr lang="ja-JP" altLang="en-US" dirty="0" smtClean="0">
                <a:solidFill>
                  <a:schemeClr val="tx1"/>
                </a:solidFill>
              </a:rPr>
              <a:t>（専門医）</a:t>
            </a:r>
            <a:endParaRPr lang="nl-NL" altLang="nl-NL" dirty="0">
              <a:solidFill>
                <a:schemeClr val="tx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46856" y="765175"/>
            <a:ext cx="8229600" cy="854075"/>
          </a:xfrm>
        </p:spPr>
        <p:txBody>
          <a:bodyPr/>
          <a:lstStyle/>
          <a:p>
            <a:pPr algn="l"/>
            <a:r>
              <a:rPr lang="ja-JP" altLang="en-US" sz="2400" b="1" dirty="0" smtClean="0">
                <a:solidFill>
                  <a:srgbClr val="FF6600"/>
                </a:solidFill>
              </a:rPr>
              <a:t>戦略的目標</a:t>
            </a:r>
            <a:r>
              <a:rPr lang="en-US" altLang="nl-NL" sz="2400" b="1" dirty="0" smtClean="0">
                <a:solidFill>
                  <a:srgbClr val="FF6600"/>
                </a:solidFill>
              </a:rPr>
              <a:t> </a:t>
            </a:r>
            <a:endParaRPr lang="nl-NL" altLang="nl-NL" sz="2400" b="1" dirty="0" smtClean="0">
              <a:solidFill>
                <a:srgbClr val="FF6600"/>
              </a:solidFill>
            </a:endParaRPr>
          </a:p>
        </p:txBody>
      </p:sp>
      <p:sp>
        <p:nvSpPr>
          <p:cNvPr id="3" name="Date Placeholder 2"/>
          <p:cNvSpPr>
            <a:spLocks noGrp="1"/>
          </p:cNvSpPr>
          <p:nvPr>
            <p:ph type="dt" sz="quarter" idx="10"/>
          </p:nvPr>
        </p:nvSpPr>
        <p:spPr/>
        <p:txBody>
          <a:bodyPr/>
          <a:lstStyle/>
          <a:p>
            <a:pPr>
              <a:defRPr/>
            </a:pPr>
            <a:fld id="{1176F9CA-9DD9-49B7-B56A-92806EDFBCC4}" type="datetime1">
              <a:rPr lang="nl-NL" smtClean="0"/>
              <a:pPr>
                <a:defRPr/>
              </a:pPr>
              <a:t>23-10-2014</a:t>
            </a:fld>
            <a:endParaRPr lang="nl-NL"/>
          </a:p>
        </p:txBody>
      </p:sp>
      <p:sp>
        <p:nvSpPr>
          <p:cNvPr id="4" name="Slide Number Placeholder 3"/>
          <p:cNvSpPr>
            <a:spLocks noGrp="1"/>
          </p:cNvSpPr>
          <p:nvPr>
            <p:ph type="sldNum" sz="quarter" idx="4294967295"/>
          </p:nvPr>
        </p:nvSpPr>
        <p:spPr>
          <a:xfrm>
            <a:off x="8243888" y="6526213"/>
            <a:ext cx="765175" cy="331787"/>
          </a:xfrm>
          <a:prstGeom prst="rect">
            <a:avLst/>
          </a:prstGeom>
        </p:spPr>
        <p:txBody>
          <a:bodyPr/>
          <a:lstStyle/>
          <a:p>
            <a:pPr>
              <a:defRPr/>
            </a:pPr>
            <a:fld id="{39228B66-6E20-4E82-BCFF-9A73EE06EB48}" type="slidenum">
              <a:rPr lang="nl-NL" smtClean="0"/>
              <a:pPr>
                <a:defRPr/>
              </a:pPr>
              <a:t>17</a:t>
            </a:fld>
            <a:endParaRPr lang="nl-NL"/>
          </a:p>
        </p:txBody>
      </p:sp>
      <p:sp>
        <p:nvSpPr>
          <p:cNvPr id="20485" name="TextBox 4"/>
          <p:cNvSpPr txBox="1">
            <a:spLocks noChangeArrowheads="1"/>
          </p:cNvSpPr>
          <p:nvPr/>
        </p:nvSpPr>
        <p:spPr bwMode="auto">
          <a:xfrm>
            <a:off x="439738" y="1773238"/>
            <a:ext cx="8855075" cy="4708981"/>
          </a:xfrm>
          <a:prstGeom prst="rect">
            <a:avLst/>
          </a:prstGeom>
          <a:noFill/>
          <a:ln>
            <a:noFill/>
          </a:ln>
          <a:extLst/>
        </p:spPr>
        <p:txBody>
          <a:bodyPr>
            <a:spAutoFit/>
          </a:bodyPr>
          <a:lstStyle>
            <a:lvl1pPr eaLnBrk="0" hangingPunct="0">
              <a:lnSpc>
                <a:spcPct val="150000"/>
              </a:lnSpc>
              <a:buChar char="•"/>
              <a:defRPr sz="2000">
                <a:solidFill>
                  <a:srgbClr val="FF7D00"/>
                </a:solidFill>
                <a:latin typeface="Verdana" pitchFamily="34" charset="0"/>
              </a:defRPr>
            </a:lvl1pPr>
            <a:lvl2pPr marL="742950" indent="-285750" eaLnBrk="0" hangingPunct="0">
              <a:lnSpc>
                <a:spcPct val="150000"/>
              </a:lnSpc>
              <a:buChar char="–"/>
              <a:defRPr>
                <a:solidFill>
                  <a:srgbClr val="FFDCB9"/>
                </a:solidFill>
                <a:latin typeface="Verdana" pitchFamily="34" charset="0"/>
              </a:defRPr>
            </a:lvl2pPr>
            <a:lvl3pPr marL="1143000" indent="-228600" eaLnBrk="0" hangingPunct="0">
              <a:lnSpc>
                <a:spcPct val="150000"/>
              </a:lnSpc>
              <a:buChar char="•"/>
              <a:defRPr sz="1600">
                <a:solidFill>
                  <a:srgbClr val="CDE0FF"/>
                </a:solidFill>
                <a:latin typeface="Verdana" pitchFamily="34" charset="0"/>
              </a:defRPr>
            </a:lvl3pPr>
            <a:lvl4pPr marL="1600200" indent="-228600" eaLnBrk="0" hangingPunct="0">
              <a:lnSpc>
                <a:spcPct val="150000"/>
              </a:lnSpc>
              <a:buChar char="–"/>
              <a:defRPr sz="1400">
                <a:solidFill>
                  <a:srgbClr val="85B3FF"/>
                </a:solidFill>
                <a:latin typeface="Verdana" pitchFamily="34" charset="0"/>
              </a:defRPr>
            </a:lvl4pPr>
            <a:lvl5pPr marL="2057400" indent="-228600" eaLnBrk="0" hangingPunct="0">
              <a:lnSpc>
                <a:spcPct val="150000"/>
              </a:lnSpc>
              <a:buChar char="»"/>
              <a:defRPr sz="1200">
                <a:solidFill>
                  <a:schemeClr val="folHlink"/>
                </a:solidFill>
                <a:latin typeface="Verdana" pitchFamily="34" charset="0"/>
              </a:defRPr>
            </a:lvl5pPr>
            <a:lvl6pPr marL="2514600" indent="-228600" eaLnBrk="0" fontAlgn="base" hangingPunct="0">
              <a:lnSpc>
                <a:spcPct val="150000"/>
              </a:lnSpc>
              <a:spcBef>
                <a:spcPct val="20000"/>
              </a:spcBef>
              <a:spcAft>
                <a:spcPct val="0"/>
              </a:spcAft>
              <a:buChar char="»"/>
              <a:defRPr sz="1200">
                <a:solidFill>
                  <a:schemeClr val="folHlink"/>
                </a:solidFill>
                <a:latin typeface="Verdana" pitchFamily="34" charset="0"/>
              </a:defRPr>
            </a:lvl6pPr>
            <a:lvl7pPr marL="2971800" indent="-228600" eaLnBrk="0" fontAlgn="base" hangingPunct="0">
              <a:lnSpc>
                <a:spcPct val="150000"/>
              </a:lnSpc>
              <a:spcBef>
                <a:spcPct val="20000"/>
              </a:spcBef>
              <a:spcAft>
                <a:spcPct val="0"/>
              </a:spcAft>
              <a:buChar char="»"/>
              <a:defRPr sz="1200">
                <a:solidFill>
                  <a:schemeClr val="folHlink"/>
                </a:solidFill>
                <a:latin typeface="Verdana" pitchFamily="34" charset="0"/>
              </a:defRPr>
            </a:lvl7pPr>
            <a:lvl8pPr marL="3429000" indent="-228600" eaLnBrk="0" fontAlgn="base" hangingPunct="0">
              <a:lnSpc>
                <a:spcPct val="150000"/>
              </a:lnSpc>
              <a:spcBef>
                <a:spcPct val="20000"/>
              </a:spcBef>
              <a:spcAft>
                <a:spcPct val="0"/>
              </a:spcAft>
              <a:buChar char="»"/>
              <a:defRPr sz="1200">
                <a:solidFill>
                  <a:schemeClr val="folHlink"/>
                </a:solidFill>
                <a:latin typeface="Verdana" pitchFamily="34" charset="0"/>
              </a:defRPr>
            </a:lvl8pPr>
            <a:lvl9pPr marL="3886200" indent="-228600" eaLnBrk="0" fontAlgn="base" hangingPunct="0">
              <a:lnSpc>
                <a:spcPct val="150000"/>
              </a:lnSpc>
              <a:spcBef>
                <a:spcPct val="20000"/>
              </a:spcBef>
              <a:spcAft>
                <a:spcPct val="0"/>
              </a:spcAft>
              <a:buChar char="»"/>
              <a:defRPr sz="1200">
                <a:solidFill>
                  <a:schemeClr val="folHlink"/>
                </a:solidFill>
                <a:latin typeface="Verdana" pitchFamily="34" charset="0"/>
              </a:defRPr>
            </a:lvl9pPr>
          </a:lstStyle>
          <a:p>
            <a:pPr eaLnBrk="1" hangingPunct="1">
              <a:lnSpc>
                <a:spcPct val="80000"/>
              </a:lnSpc>
              <a:buFontTx/>
              <a:buNone/>
              <a:defRPr/>
            </a:pPr>
            <a:r>
              <a:rPr lang="ja-JP" altLang="en-US" b="1" dirty="0" smtClean="0">
                <a:solidFill>
                  <a:schemeClr val="tx1"/>
                </a:solidFill>
              </a:rPr>
              <a:t>健康的な栄養摂取（ヘルシーニュトリション）</a:t>
            </a:r>
            <a:r>
              <a:rPr lang="en-US" altLang="nl-NL" b="1" dirty="0" smtClean="0">
                <a:solidFill>
                  <a:schemeClr val="tx1"/>
                </a:solidFill>
              </a:rPr>
              <a:t> </a:t>
            </a:r>
            <a:endParaRPr lang="en-US" altLang="nl-NL" b="1" dirty="0" smtClean="0">
              <a:solidFill>
                <a:schemeClr val="tx1"/>
              </a:solidFill>
            </a:endParaRPr>
          </a:p>
          <a:p>
            <a:pPr eaLnBrk="1" hangingPunct="1">
              <a:lnSpc>
                <a:spcPct val="80000"/>
              </a:lnSpc>
              <a:buFontTx/>
              <a:buNone/>
              <a:defRPr/>
            </a:pPr>
            <a:r>
              <a:rPr lang="en-US" altLang="nl-NL" dirty="0" smtClean="0">
                <a:solidFill>
                  <a:schemeClr val="tx1"/>
                </a:solidFill>
              </a:rPr>
              <a:t>	&gt; </a:t>
            </a:r>
            <a:r>
              <a:rPr lang="ja-JP" altLang="en-US" dirty="0" smtClean="0">
                <a:solidFill>
                  <a:schemeClr val="tx1"/>
                </a:solidFill>
              </a:rPr>
              <a:t>一次予防</a:t>
            </a:r>
            <a:endParaRPr lang="en-US" altLang="nl-NL" dirty="0" smtClean="0">
              <a:solidFill>
                <a:schemeClr val="tx1"/>
              </a:solidFill>
            </a:endParaRPr>
          </a:p>
          <a:p>
            <a:pPr eaLnBrk="1" hangingPunct="1">
              <a:lnSpc>
                <a:spcPct val="80000"/>
              </a:lnSpc>
              <a:buFontTx/>
              <a:buNone/>
              <a:defRPr/>
            </a:pPr>
            <a:r>
              <a:rPr lang="en-US" altLang="nl-NL" dirty="0" smtClean="0">
                <a:solidFill>
                  <a:schemeClr val="tx1"/>
                </a:solidFill>
              </a:rPr>
              <a:t>	&gt; </a:t>
            </a:r>
            <a:r>
              <a:rPr lang="ja-JP" altLang="en-US" dirty="0" smtClean="0">
                <a:solidFill>
                  <a:schemeClr val="tx1"/>
                </a:solidFill>
              </a:rPr>
              <a:t>臨床介入の効果を引き上げる</a:t>
            </a:r>
            <a:endParaRPr lang="en-US" altLang="nl-NL" dirty="0" smtClean="0">
              <a:solidFill>
                <a:schemeClr val="tx1"/>
              </a:solidFill>
            </a:endParaRPr>
          </a:p>
          <a:p>
            <a:pPr eaLnBrk="1" hangingPunct="1">
              <a:lnSpc>
                <a:spcPct val="80000"/>
              </a:lnSpc>
              <a:buFontTx/>
              <a:buNone/>
              <a:defRPr/>
            </a:pPr>
            <a:r>
              <a:rPr lang="en-US" altLang="nl-NL" dirty="0" smtClean="0">
                <a:solidFill>
                  <a:schemeClr val="tx1"/>
                </a:solidFill>
              </a:rPr>
              <a:t>	&gt; </a:t>
            </a:r>
            <a:r>
              <a:rPr lang="ja-JP" altLang="en-US" dirty="0" smtClean="0">
                <a:solidFill>
                  <a:schemeClr val="tx1"/>
                </a:solidFill>
              </a:rPr>
              <a:t>健康に数多くの影響を与える</a:t>
            </a:r>
            <a:r>
              <a:rPr lang="en-US" altLang="nl-NL" dirty="0" smtClean="0">
                <a:solidFill>
                  <a:schemeClr val="tx1"/>
                </a:solidFill>
              </a:rPr>
              <a:t> </a:t>
            </a:r>
            <a:endParaRPr lang="en-US" altLang="nl-NL" dirty="0" smtClean="0">
              <a:solidFill>
                <a:schemeClr val="tx1"/>
              </a:solidFill>
            </a:endParaRPr>
          </a:p>
          <a:p>
            <a:pPr eaLnBrk="1" hangingPunct="1">
              <a:lnSpc>
                <a:spcPct val="80000"/>
              </a:lnSpc>
              <a:buFontTx/>
              <a:buNone/>
              <a:defRPr/>
            </a:pPr>
            <a:endParaRPr lang="en-US" altLang="nl-NL" dirty="0" smtClean="0">
              <a:solidFill>
                <a:schemeClr val="tx1"/>
              </a:solidFill>
            </a:endParaRPr>
          </a:p>
          <a:p>
            <a:pPr eaLnBrk="1" hangingPunct="1">
              <a:lnSpc>
                <a:spcPct val="80000"/>
              </a:lnSpc>
              <a:buFontTx/>
              <a:buNone/>
              <a:defRPr/>
            </a:pPr>
            <a:endParaRPr lang="en-US" altLang="nl-NL" dirty="0" smtClean="0">
              <a:solidFill>
                <a:schemeClr val="tx1"/>
              </a:solidFill>
            </a:endParaRPr>
          </a:p>
          <a:p>
            <a:pPr marL="342900" indent="-342900" eaLnBrk="1" hangingPunct="1">
              <a:lnSpc>
                <a:spcPct val="80000"/>
              </a:lnSpc>
              <a:buFont typeface="Wingdings" panose="05000000000000000000" pitchFamily="2" charset="2"/>
              <a:buChar char="§"/>
              <a:defRPr/>
            </a:pPr>
            <a:r>
              <a:rPr lang="ja-JP" altLang="en-US" dirty="0" smtClean="0">
                <a:solidFill>
                  <a:schemeClr val="tx1"/>
                </a:solidFill>
              </a:rPr>
              <a:t>ライフコースにおける食物摂取と栄養状態および健康への効果の相互作用を理解しそれを深める</a:t>
            </a:r>
            <a:endParaRPr lang="en-US" altLang="nl-NL" dirty="0" smtClean="0">
              <a:solidFill>
                <a:schemeClr val="tx1"/>
              </a:solidFill>
            </a:endParaRPr>
          </a:p>
          <a:p>
            <a:pPr eaLnBrk="1" hangingPunct="1">
              <a:lnSpc>
                <a:spcPct val="80000"/>
              </a:lnSpc>
              <a:buFontTx/>
              <a:buNone/>
              <a:defRPr/>
            </a:pPr>
            <a:r>
              <a:rPr lang="en-US" altLang="nl-NL" dirty="0" smtClean="0">
                <a:solidFill>
                  <a:schemeClr val="tx1"/>
                </a:solidFill>
              </a:rPr>
              <a:t>	</a:t>
            </a:r>
          </a:p>
          <a:p>
            <a:pPr marL="342900" indent="-342900" eaLnBrk="1" hangingPunct="1">
              <a:lnSpc>
                <a:spcPct val="80000"/>
              </a:lnSpc>
              <a:buFont typeface="Wingdings" panose="05000000000000000000" pitchFamily="2" charset="2"/>
              <a:buChar char="§"/>
              <a:defRPr/>
            </a:pPr>
            <a:r>
              <a:rPr lang="ja-JP" altLang="en-US" dirty="0" smtClean="0">
                <a:solidFill>
                  <a:schemeClr val="tx1"/>
                </a:solidFill>
              </a:rPr>
              <a:t>エビデンスに基づくライフスタイルマネジメントを臨床ケアに統合する</a:t>
            </a:r>
            <a:r>
              <a:rPr lang="en-US" altLang="nl-NL" dirty="0" smtClean="0">
                <a:solidFill>
                  <a:schemeClr val="tx1"/>
                </a:solidFill>
              </a:rPr>
              <a:t>  </a:t>
            </a:r>
            <a:endParaRPr lang="en-US" altLang="nl-NL" dirty="0" smtClean="0">
              <a:solidFill>
                <a:schemeClr val="tx1"/>
              </a:solidFill>
            </a:endParaRPr>
          </a:p>
          <a:p>
            <a:pPr marL="1085850" lvl="1" indent="-342900" eaLnBrk="1" hangingPunct="1">
              <a:lnSpc>
                <a:spcPct val="80000"/>
              </a:lnSpc>
              <a:buFont typeface="Wingdings" panose="05000000000000000000" pitchFamily="2" charset="2"/>
              <a:buChar char="§"/>
              <a:defRPr/>
            </a:pPr>
            <a:r>
              <a:rPr lang="ja-JP" altLang="en-US" sz="2000" dirty="0" smtClean="0">
                <a:solidFill>
                  <a:schemeClr val="tx1"/>
                </a:solidFill>
              </a:rPr>
              <a:t>保健医療専門職者への訓練と教育</a:t>
            </a:r>
            <a:endParaRPr lang="en-US" altLang="nl-NL" sz="2000" dirty="0" smtClean="0">
              <a:solidFill>
                <a:schemeClr val="tx1"/>
              </a:solidFill>
            </a:endParaRPr>
          </a:p>
          <a:p>
            <a:pPr marL="1085850" lvl="1" indent="-342900" eaLnBrk="1" hangingPunct="1">
              <a:lnSpc>
                <a:spcPct val="80000"/>
              </a:lnSpc>
              <a:buFont typeface="Wingdings" panose="05000000000000000000" pitchFamily="2" charset="2"/>
              <a:buChar char="§"/>
              <a:defRPr/>
            </a:pPr>
            <a:r>
              <a:rPr lang="ja-JP" altLang="en-US" sz="2000" dirty="0">
                <a:solidFill>
                  <a:schemeClr val="tx1"/>
                </a:solidFill>
              </a:rPr>
              <a:t>各病院</a:t>
            </a:r>
            <a:r>
              <a:rPr lang="ja-JP" altLang="en-US" sz="2000" dirty="0" smtClean="0">
                <a:solidFill>
                  <a:schemeClr val="tx1"/>
                </a:solidFill>
              </a:rPr>
              <a:t>の垣根を越えて横断的に、</a:t>
            </a:r>
            <a:r>
              <a:rPr lang="ja-JP" altLang="en-US" sz="2000" dirty="0" smtClean="0">
                <a:solidFill>
                  <a:schemeClr val="tx1"/>
                </a:solidFill>
              </a:rPr>
              <a:t>ケアを再編成する</a:t>
            </a:r>
            <a:r>
              <a:rPr lang="en-US" altLang="nl-NL" sz="2000" dirty="0" smtClean="0">
                <a:solidFill>
                  <a:schemeClr val="tx1"/>
                </a:solidFill>
              </a:rPr>
              <a:t> </a:t>
            </a:r>
            <a:endParaRPr lang="en-US" altLang="nl-NL" sz="2000" dirty="0" smtClean="0">
              <a:solidFill>
                <a:schemeClr val="tx1"/>
              </a:solidFill>
            </a:endParaRPr>
          </a:p>
          <a:p>
            <a:pPr eaLnBrk="1" hangingPunct="1">
              <a:lnSpc>
                <a:spcPct val="80000"/>
              </a:lnSpc>
              <a:buFontTx/>
              <a:buNone/>
              <a:defRPr/>
            </a:pPr>
            <a:endParaRPr lang="en-US" altLang="nl-NL" dirty="0" smtClean="0">
              <a:solidFill>
                <a:schemeClr val="tx1"/>
              </a:solidFill>
            </a:endParaRPr>
          </a:p>
          <a:p>
            <a:pPr eaLnBrk="1" hangingPunct="1">
              <a:lnSpc>
                <a:spcPct val="80000"/>
              </a:lnSpc>
              <a:buFontTx/>
              <a:buNone/>
              <a:defRPr/>
            </a:pPr>
            <a:endParaRPr lang="en-US" altLang="nl-NL" sz="2400" dirty="0" smtClean="0">
              <a:solidFill>
                <a:schemeClr val="tx1"/>
              </a:solidFill>
            </a:endParaRPr>
          </a:p>
          <a:p>
            <a:pPr eaLnBrk="1" hangingPunct="1">
              <a:lnSpc>
                <a:spcPct val="80000"/>
              </a:lnSpc>
              <a:buFontTx/>
              <a:buNone/>
              <a:defRPr/>
            </a:pPr>
            <a:endParaRPr lang="nl-NL" altLang="nl-NL" sz="24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5750" y="701824"/>
            <a:ext cx="8228013" cy="1143000"/>
          </a:xfrm>
        </p:spPr>
        <p:txBody>
          <a:bodyPr/>
          <a:lstStyle/>
          <a:p>
            <a:pPr algn="l"/>
            <a:r>
              <a:rPr lang="en-US" altLang="nl-NL" sz="2400" b="1" dirty="0" err="1" smtClean="0">
                <a:solidFill>
                  <a:srgbClr val="FF6600"/>
                </a:solidFill>
              </a:rPr>
              <a:t>LifeLines</a:t>
            </a:r>
            <a:r>
              <a:rPr lang="ja-JP" altLang="en-US" sz="2400" b="1" dirty="0" smtClean="0">
                <a:solidFill>
                  <a:srgbClr val="FF6600"/>
                </a:solidFill>
              </a:rPr>
              <a:t>（</a:t>
            </a:r>
            <a:r>
              <a:rPr lang="ja-JP" altLang="en-US" sz="2400" b="1" dirty="0">
                <a:solidFill>
                  <a:srgbClr val="FF6600"/>
                </a:solidFill>
              </a:rPr>
              <a:t>ライフラインズ）</a:t>
            </a:r>
            <a:r>
              <a:rPr lang="en-US" altLang="nl-NL" sz="2400" b="1" dirty="0" smtClean="0">
                <a:solidFill>
                  <a:srgbClr val="FF6600"/>
                </a:solidFill>
              </a:rPr>
              <a:t>: </a:t>
            </a:r>
            <a:r>
              <a:rPr lang="en-US" altLang="ja-JP" sz="2400" b="1" dirty="0" smtClean="0">
                <a:solidFill>
                  <a:srgbClr val="FF6600"/>
                </a:solidFill>
              </a:rPr>
              <a:t>3</a:t>
            </a:r>
            <a:r>
              <a:rPr lang="ja-JP" altLang="en-US" sz="2400" b="1" dirty="0" smtClean="0">
                <a:solidFill>
                  <a:srgbClr val="FF6600"/>
                </a:solidFill>
              </a:rPr>
              <a:t>世代における食物摂取、栄養状態、健康についてのアセスメント</a:t>
            </a:r>
            <a:r>
              <a:rPr lang="en-US" altLang="nl-NL" sz="2400" b="1" dirty="0" smtClean="0">
                <a:solidFill>
                  <a:srgbClr val="FF6600"/>
                </a:solidFill>
              </a:rPr>
              <a:t> </a:t>
            </a:r>
            <a:endParaRPr lang="en-US" altLang="nl-NL" sz="2400" b="1" dirty="0" smtClean="0">
              <a:solidFill>
                <a:srgbClr val="FF6600"/>
              </a:solidFill>
            </a:endParaRPr>
          </a:p>
        </p:txBody>
      </p:sp>
      <p:pic>
        <p:nvPicPr>
          <p:cNvPr id="17411" name="Picture 3" descr="nl-noordnederland"/>
          <p:cNvPicPr>
            <a:picLocks noChangeAspect="1" noChangeArrowheads="1"/>
          </p:cNvPicPr>
          <p:nvPr/>
        </p:nvPicPr>
        <p:blipFill>
          <a:blip r:embed="rId3" cstate="print"/>
          <a:srcRect/>
          <a:stretch>
            <a:fillRect/>
          </a:stretch>
        </p:blipFill>
        <p:spPr bwMode="auto">
          <a:xfrm>
            <a:off x="539751" y="3187426"/>
            <a:ext cx="3744218" cy="2797449"/>
          </a:xfrm>
          <a:prstGeom prst="rect">
            <a:avLst/>
          </a:prstGeom>
          <a:noFill/>
          <a:ln w="9525">
            <a:noFill/>
            <a:miter lim="800000"/>
            <a:headEnd/>
            <a:tailEnd/>
          </a:ln>
        </p:spPr>
      </p:pic>
      <p:pic>
        <p:nvPicPr>
          <p:cNvPr id="17412" name="Picture 56" descr="ll02"/>
          <p:cNvPicPr>
            <a:picLocks noChangeAspect="1" noChangeArrowheads="1"/>
          </p:cNvPicPr>
          <p:nvPr/>
        </p:nvPicPr>
        <p:blipFill>
          <a:blip r:embed="rId4" cstate="print"/>
          <a:srcRect/>
          <a:stretch>
            <a:fillRect/>
          </a:stretch>
        </p:blipFill>
        <p:spPr bwMode="auto">
          <a:xfrm>
            <a:off x="404557" y="2636912"/>
            <a:ext cx="1381125" cy="1698625"/>
          </a:xfrm>
          <a:prstGeom prst="rect">
            <a:avLst/>
          </a:prstGeom>
          <a:noFill/>
          <a:ln w="9525">
            <a:noFill/>
            <a:miter lim="800000"/>
            <a:headEnd/>
            <a:tailEnd/>
          </a:ln>
        </p:spPr>
      </p:pic>
      <p:pic>
        <p:nvPicPr>
          <p:cNvPr id="17413" name="Afbeelding 5" descr="24 uurs urine-900.jpg"/>
          <p:cNvPicPr>
            <a:picLocks noChangeAspect="1"/>
          </p:cNvPicPr>
          <p:nvPr/>
        </p:nvPicPr>
        <p:blipFill>
          <a:blip r:embed="rId5" cstate="print"/>
          <a:srcRect/>
          <a:stretch>
            <a:fillRect/>
          </a:stretch>
        </p:blipFill>
        <p:spPr bwMode="auto">
          <a:xfrm>
            <a:off x="8097838" y="4578821"/>
            <a:ext cx="746125" cy="1514475"/>
          </a:xfrm>
          <a:prstGeom prst="rect">
            <a:avLst/>
          </a:prstGeom>
          <a:noFill/>
          <a:ln w="9525">
            <a:noFill/>
            <a:miter lim="800000"/>
            <a:headEnd/>
            <a:tailEnd/>
          </a:ln>
        </p:spPr>
      </p:pic>
      <p:sp>
        <p:nvSpPr>
          <p:cNvPr id="17414" name="Isosceles Triangle 2"/>
          <p:cNvSpPr>
            <a:spLocks noChangeArrowheads="1"/>
          </p:cNvSpPr>
          <p:nvPr/>
        </p:nvSpPr>
        <p:spPr bwMode="auto">
          <a:xfrm rot="10800000">
            <a:off x="6011863" y="1930400"/>
            <a:ext cx="1439862" cy="1223963"/>
          </a:xfrm>
          <a:prstGeom prst="triangle">
            <a:avLst>
              <a:gd name="adj" fmla="val 50000"/>
            </a:avLst>
          </a:prstGeom>
          <a:solidFill>
            <a:srgbClr val="FF7D00"/>
          </a:solidFill>
          <a:ln w="19050" algn="ctr">
            <a:solidFill>
              <a:srgbClr val="FF6600"/>
            </a:solidFill>
            <a:round/>
            <a:headEnd/>
            <a:tailEnd/>
          </a:ln>
        </p:spPr>
        <p:txBody>
          <a:bodyPr/>
          <a:lstStyle/>
          <a:p>
            <a:pPr marL="342900" indent="-342900"/>
            <a:endParaRPr lang="nl-NL" altLang="nl-NL"/>
          </a:p>
        </p:txBody>
      </p:sp>
      <p:sp>
        <p:nvSpPr>
          <p:cNvPr id="17415" name="Isosceles Triangle 3"/>
          <p:cNvSpPr>
            <a:spLocks noChangeArrowheads="1"/>
          </p:cNvSpPr>
          <p:nvPr/>
        </p:nvSpPr>
        <p:spPr bwMode="auto">
          <a:xfrm>
            <a:off x="6227763" y="1844675"/>
            <a:ext cx="1296987" cy="1512888"/>
          </a:xfrm>
          <a:prstGeom prst="triangle">
            <a:avLst>
              <a:gd name="adj" fmla="val 50000"/>
            </a:avLst>
          </a:prstGeom>
          <a:noFill/>
          <a:ln w="9525" algn="ctr">
            <a:noFill/>
            <a:round/>
            <a:headEnd/>
            <a:tailEnd/>
          </a:ln>
        </p:spPr>
        <p:txBody>
          <a:bodyPr/>
          <a:lstStyle/>
          <a:p>
            <a:pPr marL="342900" indent="-342900"/>
            <a:endParaRPr lang="nl-NL" altLang="nl-NL"/>
          </a:p>
        </p:txBody>
      </p:sp>
      <p:sp>
        <p:nvSpPr>
          <p:cNvPr id="17416" name="Isosceles Triangle 4"/>
          <p:cNvSpPr>
            <a:spLocks noChangeArrowheads="1"/>
          </p:cNvSpPr>
          <p:nvPr/>
        </p:nvSpPr>
        <p:spPr bwMode="auto">
          <a:xfrm rot="10800000">
            <a:off x="6011863" y="1773238"/>
            <a:ext cx="1728787" cy="1223962"/>
          </a:xfrm>
          <a:prstGeom prst="triangle">
            <a:avLst>
              <a:gd name="adj" fmla="val 50000"/>
            </a:avLst>
          </a:prstGeom>
          <a:noFill/>
          <a:ln w="9525" algn="ctr">
            <a:noFill/>
            <a:round/>
            <a:headEnd/>
            <a:tailEnd/>
          </a:ln>
        </p:spPr>
        <p:txBody>
          <a:bodyPr/>
          <a:lstStyle/>
          <a:p>
            <a:pPr marL="342900" indent="-342900"/>
            <a:endParaRPr lang="nl-NL" altLang="nl-NL"/>
          </a:p>
        </p:txBody>
      </p:sp>
      <p:sp>
        <p:nvSpPr>
          <p:cNvPr id="17417" name="TextBox 5"/>
          <p:cNvSpPr txBox="1">
            <a:spLocks noChangeArrowheads="1"/>
          </p:cNvSpPr>
          <p:nvPr/>
        </p:nvSpPr>
        <p:spPr bwMode="auto">
          <a:xfrm>
            <a:off x="3923134" y="1852023"/>
            <a:ext cx="2305050" cy="1144929"/>
          </a:xfrm>
          <a:prstGeom prst="rect">
            <a:avLst/>
          </a:prstGeom>
          <a:noFill/>
          <a:ln w="9525">
            <a:noFill/>
            <a:miter lim="800000"/>
            <a:headEnd/>
            <a:tailEnd/>
          </a:ln>
        </p:spPr>
        <p:txBody>
          <a:bodyPr>
            <a:spAutoFit/>
          </a:bodyPr>
          <a:lstStyle/>
          <a:p>
            <a:r>
              <a:rPr lang="ja-JP" altLang="en-US" dirty="0" smtClean="0">
                <a:solidFill>
                  <a:schemeClr val="tx1"/>
                </a:solidFill>
              </a:rPr>
              <a:t>食物摂取</a:t>
            </a:r>
            <a:r>
              <a:rPr lang="en-US" altLang="nl-NL" dirty="0" smtClean="0">
                <a:solidFill>
                  <a:schemeClr val="tx1"/>
                </a:solidFill>
              </a:rPr>
              <a:t> </a:t>
            </a:r>
            <a:endParaRPr lang="en-US" altLang="nl-NL" dirty="0">
              <a:solidFill>
                <a:schemeClr val="tx1"/>
              </a:solidFill>
            </a:endParaRPr>
          </a:p>
          <a:p>
            <a:r>
              <a:rPr lang="ja-JP" altLang="en-US" dirty="0" smtClean="0">
                <a:solidFill>
                  <a:schemeClr val="tx1"/>
                </a:solidFill>
              </a:rPr>
              <a:t>栄養マーカー</a:t>
            </a:r>
            <a:endParaRPr lang="en-US" altLang="nl-NL" dirty="0" smtClean="0">
              <a:solidFill>
                <a:schemeClr val="tx1"/>
              </a:solidFill>
            </a:endParaRPr>
          </a:p>
          <a:p>
            <a:r>
              <a:rPr lang="ja-JP" altLang="en-US" dirty="0" smtClean="0">
                <a:solidFill>
                  <a:schemeClr val="tx1"/>
                </a:solidFill>
              </a:rPr>
              <a:t>環境</a:t>
            </a:r>
            <a:r>
              <a:rPr lang="en-US" altLang="nl-NL" dirty="0" smtClean="0">
                <a:solidFill>
                  <a:schemeClr val="tx1"/>
                </a:solidFill>
              </a:rPr>
              <a:t> </a:t>
            </a:r>
            <a:endParaRPr lang="en-US" altLang="nl-NL" dirty="0">
              <a:solidFill>
                <a:schemeClr val="tx1"/>
              </a:solidFill>
            </a:endParaRPr>
          </a:p>
          <a:p>
            <a:endParaRPr lang="nl-NL" altLang="nl-NL" dirty="0"/>
          </a:p>
        </p:txBody>
      </p:sp>
      <p:sp>
        <p:nvSpPr>
          <p:cNvPr id="17418" name="TextBox 6"/>
          <p:cNvSpPr txBox="1">
            <a:spLocks noChangeArrowheads="1"/>
          </p:cNvSpPr>
          <p:nvPr/>
        </p:nvSpPr>
        <p:spPr bwMode="auto">
          <a:xfrm>
            <a:off x="7452320" y="1772816"/>
            <a:ext cx="1800225" cy="313932"/>
          </a:xfrm>
          <a:prstGeom prst="rect">
            <a:avLst/>
          </a:prstGeom>
          <a:noFill/>
          <a:ln w="9525">
            <a:noFill/>
            <a:miter lim="800000"/>
            <a:headEnd/>
            <a:tailEnd/>
          </a:ln>
        </p:spPr>
        <p:txBody>
          <a:bodyPr>
            <a:spAutoFit/>
          </a:bodyPr>
          <a:lstStyle/>
          <a:p>
            <a:r>
              <a:rPr lang="ja-JP" altLang="en-US" dirty="0" smtClean="0">
                <a:solidFill>
                  <a:schemeClr val="tx1"/>
                </a:solidFill>
              </a:rPr>
              <a:t>健康状態</a:t>
            </a:r>
            <a:endParaRPr lang="nl-NL" altLang="nl-NL" dirty="0">
              <a:solidFill>
                <a:schemeClr val="tx1"/>
              </a:solidFill>
            </a:endParaRPr>
          </a:p>
        </p:txBody>
      </p:sp>
      <p:sp>
        <p:nvSpPr>
          <p:cNvPr id="17419" name="TextBox 7"/>
          <p:cNvSpPr txBox="1">
            <a:spLocks noChangeArrowheads="1"/>
          </p:cNvSpPr>
          <p:nvPr/>
        </p:nvSpPr>
        <p:spPr bwMode="auto">
          <a:xfrm>
            <a:off x="6228159" y="3212976"/>
            <a:ext cx="1800225" cy="313932"/>
          </a:xfrm>
          <a:prstGeom prst="rect">
            <a:avLst/>
          </a:prstGeom>
          <a:noFill/>
          <a:ln w="9525">
            <a:noFill/>
            <a:miter lim="800000"/>
            <a:headEnd/>
            <a:tailEnd/>
          </a:ln>
        </p:spPr>
        <p:txBody>
          <a:bodyPr>
            <a:spAutoFit/>
          </a:bodyPr>
          <a:lstStyle/>
          <a:p>
            <a:r>
              <a:rPr lang="ja-JP" altLang="en-US" dirty="0" smtClean="0">
                <a:solidFill>
                  <a:schemeClr val="tx1"/>
                </a:solidFill>
              </a:rPr>
              <a:t>健康アウトカム</a:t>
            </a:r>
            <a:endParaRPr lang="nl-NL" altLang="nl-NL" dirty="0">
              <a:solidFill>
                <a:schemeClr val="tx1"/>
              </a:solidFill>
            </a:endParaRPr>
          </a:p>
        </p:txBody>
      </p:sp>
      <p:sp>
        <p:nvSpPr>
          <p:cNvPr id="17420" name="TextBox 1"/>
          <p:cNvSpPr txBox="1">
            <a:spLocks noChangeArrowheads="1"/>
          </p:cNvSpPr>
          <p:nvPr/>
        </p:nvSpPr>
        <p:spPr bwMode="auto">
          <a:xfrm>
            <a:off x="6443688" y="3861048"/>
            <a:ext cx="2700312" cy="313932"/>
          </a:xfrm>
          <a:prstGeom prst="rect">
            <a:avLst/>
          </a:prstGeom>
          <a:noFill/>
          <a:ln w="9525">
            <a:noFill/>
            <a:miter lim="800000"/>
            <a:headEnd/>
            <a:tailEnd/>
          </a:ln>
        </p:spPr>
        <p:txBody>
          <a:bodyPr wrap="square">
            <a:spAutoFit/>
          </a:bodyPr>
          <a:lstStyle/>
          <a:p>
            <a:r>
              <a:rPr lang="en-US" altLang="nl-NL" b="1" dirty="0" smtClean="0">
                <a:solidFill>
                  <a:schemeClr val="tx1"/>
                </a:solidFill>
              </a:rPr>
              <a:t>n~165,000 (10%) </a:t>
            </a:r>
            <a:endParaRPr lang="nl-NL" altLang="nl-NL" b="1" dirty="0">
              <a:solidFill>
                <a:schemeClr val="tx1"/>
              </a:solidFill>
            </a:endParaRPr>
          </a:p>
        </p:txBody>
      </p:sp>
      <p:sp>
        <p:nvSpPr>
          <p:cNvPr id="13" name="Tekstvak 12"/>
          <p:cNvSpPr txBox="1"/>
          <p:nvPr/>
        </p:nvSpPr>
        <p:spPr>
          <a:xfrm>
            <a:off x="3563888" y="6309320"/>
            <a:ext cx="3168352" cy="313932"/>
          </a:xfrm>
          <a:prstGeom prst="rect">
            <a:avLst/>
          </a:prstGeom>
          <a:noFill/>
        </p:spPr>
        <p:txBody>
          <a:bodyPr wrap="square" rtlCol="0">
            <a:spAutoFit/>
          </a:bodyPr>
          <a:lstStyle/>
          <a:p>
            <a:r>
              <a:rPr lang="nl-NL" dirty="0" err="1" smtClean="0"/>
              <a:t>www.lifelines.net</a:t>
            </a:r>
            <a:endParaRPr lang="nl-NL" dirty="0"/>
          </a:p>
        </p:txBody>
      </p:sp>
      <p:sp>
        <p:nvSpPr>
          <p:cNvPr id="2" name="TextBox 1"/>
          <p:cNvSpPr txBox="1"/>
          <p:nvPr/>
        </p:nvSpPr>
        <p:spPr>
          <a:xfrm>
            <a:off x="107504" y="1768982"/>
            <a:ext cx="2592288" cy="867930"/>
          </a:xfrm>
          <a:prstGeom prst="rect">
            <a:avLst/>
          </a:prstGeom>
          <a:noFill/>
          <a:ln>
            <a:solidFill>
              <a:srgbClr val="FF7D00"/>
            </a:solidFill>
          </a:ln>
        </p:spPr>
        <p:txBody>
          <a:bodyPr wrap="square" rtlCol="0">
            <a:spAutoFit/>
          </a:bodyPr>
          <a:lstStyle/>
          <a:p>
            <a:r>
              <a:rPr lang="ja-JP" altLang="en-US" dirty="0" smtClean="0">
                <a:solidFill>
                  <a:schemeClr val="tx1"/>
                </a:solidFill>
              </a:rPr>
              <a:t>ファミリーアプローチ</a:t>
            </a:r>
            <a:r>
              <a:rPr lang="en-US" dirty="0" smtClean="0">
                <a:solidFill>
                  <a:schemeClr val="tx1"/>
                </a:solidFill>
              </a:rPr>
              <a:t>:</a:t>
            </a:r>
            <a:endParaRPr lang="en-US" dirty="0" smtClean="0">
              <a:solidFill>
                <a:schemeClr val="tx1"/>
              </a:solidFill>
            </a:endParaRPr>
          </a:p>
          <a:p>
            <a:pPr marL="285750" indent="-285750">
              <a:buFont typeface="Arial" charset="0"/>
              <a:buChar char="•"/>
            </a:pPr>
            <a:r>
              <a:rPr lang="ja-JP" altLang="en-US" dirty="0" smtClean="0">
                <a:solidFill>
                  <a:schemeClr val="tx1"/>
                </a:solidFill>
              </a:rPr>
              <a:t>遺伝的特徴</a:t>
            </a:r>
            <a:endParaRPr lang="en-US" dirty="0" smtClean="0">
              <a:solidFill>
                <a:schemeClr val="tx1"/>
              </a:solidFill>
            </a:endParaRPr>
          </a:p>
          <a:p>
            <a:pPr marL="285750" indent="-285750">
              <a:buFont typeface="Arial" charset="0"/>
              <a:buChar char="•"/>
            </a:pPr>
            <a:r>
              <a:rPr lang="ja-JP" altLang="en-US" dirty="0" smtClean="0">
                <a:solidFill>
                  <a:schemeClr val="tx1"/>
                </a:solidFill>
              </a:rPr>
              <a:t>生活習慣</a:t>
            </a:r>
            <a:endParaRPr lang="nl-NL" dirty="0">
              <a:solidFill>
                <a:schemeClr val="tx1"/>
              </a:solidFill>
            </a:endParaRPr>
          </a:p>
        </p:txBody>
      </p:sp>
      <p:sp>
        <p:nvSpPr>
          <p:cNvPr id="3" name="TextBox 2"/>
          <p:cNvSpPr txBox="1"/>
          <p:nvPr/>
        </p:nvSpPr>
        <p:spPr>
          <a:xfrm>
            <a:off x="5762644" y="4486030"/>
            <a:ext cx="3201844" cy="1698927"/>
          </a:xfrm>
          <a:prstGeom prst="rect">
            <a:avLst/>
          </a:prstGeom>
          <a:noFill/>
          <a:ln>
            <a:solidFill>
              <a:srgbClr val="FF7D00"/>
            </a:solidFill>
          </a:ln>
        </p:spPr>
        <p:txBody>
          <a:bodyPr wrap="square" rtlCol="0">
            <a:spAutoFit/>
          </a:bodyPr>
          <a:lstStyle/>
          <a:p>
            <a:pPr>
              <a:buFont typeface="Arial" pitchFamily="34" charset="0"/>
              <a:buChar char="•"/>
            </a:pPr>
            <a:r>
              <a:rPr lang="en-US" dirty="0" smtClean="0">
                <a:solidFill>
                  <a:schemeClr val="tx1"/>
                </a:solidFill>
              </a:rPr>
              <a:t>DNA</a:t>
            </a:r>
          </a:p>
          <a:p>
            <a:pPr>
              <a:buFont typeface="Arial" pitchFamily="34" charset="0"/>
              <a:buChar char="•"/>
            </a:pPr>
            <a:r>
              <a:rPr lang="ja-JP" altLang="en-US" dirty="0" smtClean="0">
                <a:solidFill>
                  <a:schemeClr val="tx1"/>
                </a:solidFill>
              </a:rPr>
              <a:t>プロテオミクス</a:t>
            </a:r>
            <a:endParaRPr lang="en-US" dirty="0" smtClean="0">
              <a:solidFill>
                <a:schemeClr val="tx1"/>
              </a:solidFill>
            </a:endParaRPr>
          </a:p>
          <a:p>
            <a:pPr>
              <a:buFont typeface="Arial" pitchFamily="34" charset="0"/>
              <a:buChar char="•"/>
            </a:pPr>
            <a:r>
              <a:rPr lang="ja-JP" altLang="en-US" dirty="0" smtClean="0">
                <a:solidFill>
                  <a:schemeClr val="tx1"/>
                </a:solidFill>
              </a:rPr>
              <a:t>メタボロミクス</a:t>
            </a:r>
            <a:endParaRPr lang="en-US" dirty="0" smtClean="0">
              <a:solidFill>
                <a:schemeClr val="tx1"/>
              </a:solidFill>
            </a:endParaRPr>
          </a:p>
          <a:p>
            <a:pPr>
              <a:buFont typeface="Arial" pitchFamily="34" charset="0"/>
              <a:buChar char="•"/>
            </a:pPr>
            <a:r>
              <a:rPr lang="ja-JP" altLang="en-US" dirty="0" smtClean="0">
                <a:solidFill>
                  <a:schemeClr val="tx1"/>
                </a:solidFill>
              </a:rPr>
              <a:t>ミクロバイオーム</a:t>
            </a:r>
            <a:endParaRPr lang="en-US" dirty="0" smtClean="0">
              <a:solidFill>
                <a:schemeClr val="tx1"/>
              </a:solidFill>
            </a:endParaRPr>
          </a:p>
          <a:p>
            <a:pPr>
              <a:buFont typeface="Arial" pitchFamily="34" charset="0"/>
              <a:buChar char="•"/>
            </a:pPr>
            <a:r>
              <a:rPr lang="en-US" dirty="0" smtClean="0">
                <a:solidFill>
                  <a:schemeClr val="tx1"/>
                </a:solidFill>
              </a:rPr>
              <a:t>Etc </a:t>
            </a:r>
            <a:r>
              <a:rPr lang="en-US" dirty="0" err="1" smtClean="0">
                <a:solidFill>
                  <a:schemeClr val="tx1"/>
                </a:solidFill>
              </a:rPr>
              <a:t>etc</a:t>
            </a:r>
            <a:endParaRPr lang="en-US" dirty="0" smtClean="0">
              <a:solidFill>
                <a:schemeClr val="tx1"/>
              </a:solidFill>
            </a:endParaRPr>
          </a:p>
          <a:p>
            <a:endParaRPr lang="nl-NL"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692150"/>
            <a:ext cx="8229600" cy="854075"/>
          </a:xfrm>
        </p:spPr>
        <p:txBody>
          <a:bodyPr/>
          <a:lstStyle/>
          <a:p>
            <a:pPr algn="l"/>
            <a:r>
              <a:rPr lang="ja-JP" altLang="en-US" sz="2400" b="1" dirty="0">
                <a:solidFill>
                  <a:srgbClr val="FF6600"/>
                </a:solidFill>
              </a:rPr>
              <a:t>暴露</a:t>
            </a:r>
            <a:r>
              <a:rPr lang="ja-JP" altLang="en-US" sz="2400" b="1" dirty="0" smtClean="0">
                <a:solidFill>
                  <a:srgbClr val="FF6600"/>
                </a:solidFill>
              </a:rPr>
              <a:t>プロファイリングツール</a:t>
            </a:r>
            <a:r>
              <a:rPr lang="ja-JP" altLang="en-US" sz="2400" b="1" dirty="0">
                <a:solidFill>
                  <a:srgbClr val="FF6600"/>
                </a:solidFill>
              </a:rPr>
              <a:t>と</a:t>
            </a:r>
            <a:r>
              <a:rPr lang="ja-JP" altLang="en-US" sz="2400" b="1" dirty="0" smtClean="0">
                <a:solidFill>
                  <a:srgbClr val="FF6600"/>
                </a:solidFill>
              </a:rPr>
              <a:t>しての</a:t>
            </a:r>
            <a:r>
              <a:rPr lang="en-US" altLang="nl-NL" sz="2400" b="1" dirty="0" smtClean="0">
                <a:solidFill>
                  <a:srgbClr val="FF6600"/>
                </a:solidFill>
              </a:rPr>
              <a:t>24-</a:t>
            </a:r>
            <a:r>
              <a:rPr lang="ja-JP" altLang="en-US" sz="2400" b="1" dirty="0" smtClean="0">
                <a:solidFill>
                  <a:srgbClr val="FF6600"/>
                </a:solidFill>
              </a:rPr>
              <a:t>時間</a:t>
            </a:r>
            <a:r>
              <a:rPr lang="en-US" altLang="nl-NL" sz="2400" b="1" dirty="0" smtClean="0">
                <a:solidFill>
                  <a:srgbClr val="FF6600"/>
                </a:solidFill>
              </a:rPr>
              <a:t> </a:t>
            </a:r>
            <a:r>
              <a:rPr lang="ja-JP" altLang="en-US" sz="2400" b="1" dirty="0" smtClean="0">
                <a:solidFill>
                  <a:srgbClr val="FF6600"/>
                </a:solidFill>
              </a:rPr>
              <a:t>尿</a:t>
            </a:r>
            <a:endParaRPr lang="nl-NL" altLang="nl-NL" sz="2400" b="1" dirty="0" smtClean="0">
              <a:solidFill>
                <a:srgbClr val="FF6600"/>
              </a:solidFill>
            </a:endParaRPr>
          </a:p>
        </p:txBody>
      </p:sp>
      <p:pic>
        <p:nvPicPr>
          <p:cNvPr id="18437" name="Picture 2"/>
          <p:cNvPicPr>
            <a:picLocks noChangeAspect="1" noChangeArrowheads="1"/>
          </p:cNvPicPr>
          <p:nvPr/>
        </p:nvPicPr>
        <p:blipFill>
          <a:blip r:embed="rId2" cstate="print"/>
          <a:srcRect/>
          <a:stretch>
            <a:fillRect/>
          </a:stretch>
        </p:blipFill>
        <p:spPr bwMode="auto">
          <a:xfrm>
            <a:off x="368300" y="2093913"/>
            <a:ext cx="893763" cy="1801812"/>
          </a:xfrm>
          <a:prstGeom prst="rect">
            <a:avLst/>
          </a:prstGeom>
          <a:noFill/>
          <a:ln w="9525" algn="ctr">
            <a:noFill/>
            <a:miter lim="800000"/>
            <a:headEnd/>
            <a:tailEnd/>
          </a:ln>
        </p:spPr>
      </p:pic>
      <p:sp>
        <p:nvSpPr>
          <p:cNvPr id="18438" name="TextBox 4"/>
          <p:cNvSpPr txBox="1">
            <a:spLocks noChangeArrowheads="1"/>
          </p:cNvSpPr>
          <p:nvPr/>
        </p:nvSpPr>
        <p:spPr bwMode="auto">
          <a:xfrm>
            <a:off x="1476375" y="1340768"/>
            <a:ext cx="7488113" cy="5638467"/>
          </a:xfrm>
          <a:prstGeom prst="rect">
            <a:avLst/>
          </a:prstGeom>
          <a:noFill/>
          <a:ln w="9525">
            <a:noFill/>
            <a:miter lim="800000"/>
            <a:headEnd/>
            <a:tailEnd/>
          </a:ln>
        </p:spPr>
        <p:txBody>
          <a:bodyPr wrap="square">
            <a:spAutoFit/>
          </a:bodyPr>
          <a:lstStyle/>
          <a:p>
            <a:r>
              <a:rPr lang="en-US" altLang="nl-NL" sz="1400" dirty="0">
                <a:solidFill>
                  <a:schemeClr val="tx1"/>
                </a:solidFill>
              </a:rPr>
              <a:t>Na  			</a:t>
            </a:r>
            <a:r>
              <a:rPr lang="en-US" altLang="ja-JP" sz="1400" dirty="0" smtClean="0">
                <a:solidFill>
                  <a:schemeClr val="tx1"/>
                </a:solidFill>
              </a:rPr>
              <a:t>HT</a:t>
            </a:r>
            <a:r>
              <a:rPr lang="en-US" altLang="nl-NL" sz="1400" dirty="0" smtClean="0">
                <a:solidFill>
                  <a:schemeClr val="tx1"/>
                </a:solidFill>
              </a:rPr>
              <a:t>, CVD</a:t>
            </a:r>
            <a:r>
              <a:rPr lang="en-US" altLang="nl-NL" sz="1400" dirty="0">
                <a:solidFill>
                  <a:schemeClr val="tx1"/>
                </a:solidFill>
              </a:rPr>
              <a:t>, </a:t>
            </a:r>
            <a:r>
              <a:rPr lang="ja-JP" altLang="en-US" sz="1400" dirty="0" smtClean="0">
                <a:solidFill>
                  <a:schemeClr val="tx1"/>
                </a:solidFill>
              </a:rPr>
              <a:t>がん</a:t>
            </a:r>
            <a:r>
              <a:rPr lang="en-US" altLang="nl-NL" sz="1400" dirty="0">
                <a:solidFill>
                  <a:schemeClr val="tx1"/>
                </a:solidFill>
              </a:rPr>
              <a:t>	</a:t>
            </a:r>
          </a:p>
          <a:p>
            <a:r>
              <a:rPr lang="en-US" altLang="nl-NL" sz="1400" dirty="0">
                <a:solidFill>
                  <a:schemeClr val="tx1"/>
                </a:solidFill>
              </a:rPr>
              <a:t>K			</a:t>
            </a:r>
            <a:r>
              <a:rPr lang="ja-JP" altLang="en-US" sz="1400" dirty="0" smtClean="0">
                <a:solidFill>
                  <a:schemeClr val="tx1"/>
                </a:solidFill>
              </a:rPr>
              <a:t>高血圧</a:t>
            </a:r>
            <a:endParaRPr lang="en-US" altLang="nl-NL" sz="1400" dirty="0">
              <a:solidFill>
                <a:schemeClr val="tx1"/>
              </a:solidFill>
            </a:endParaRPr>
          </a:p>
          <a:p>
            <a:r>
              <a:rPr lang="ja-JP" altLang="en-US" sz="1400" dirty="0" smtClean="0">
                <a:solidFill>
                  <a:schemeClr val="tx1"/>
                </a:solidFill>
              </a:rPr>
              <a:t>尿素（タンパク質摂取）</a:t>
            </a:r>
            <a:r>
              <a:rPr lang="en-US" altLang="nl-NL" sz="1400" dirty="0" smtClean="0">
                <a:solidFill>
                  <a:schemeClr val="tx1"/>
                </a:solidFill>
              </a:rPr>
              <a:t>  </a:t>
            </a:r>
            <a:r>
              <a:rPr lang="en-US" altLang="nl-NL" sz="1400" dirty="0">
                <a:solidFill>
                  <a:schemeClr val="tx1"/>
                </a:solidFill>
              </a:rPr>
              <a:t>	</a:t>
            </a:r>
            <a:r>
              <a:rPr lang="ja-JP" altLang="en-US" sz="1400" dirty="0" smtClean="0">
                <a:solidFill>
                  <a:schemeClr val="tx1"/>
                </a:solidFill>
              </a:rPr>
              <a:t>健康全般、免疫</a:t>
            </a:r>
            <a:r>
              <a:rPr lang="en-US" altLang="nl-NL" sz="1400" dirty="0" smtClean="0">
                <a:solidFill>
                  <a:schemeClr val="tx1"/>
                </a:solidFill>
              </a:rPr>
              <a:t> </a:t>
            </a:r>
            <a:r>
              <a:rPr lang="ja-JP" altLang="en-US" sz="1400" dirty="0" smtClean="0">
                <a:solidFill>
                  <a:schemeClr val="tx1"/>
                </a:solidFill>
              </a:rPr>
              <a:t>など</a:t>
            </a:r>
            <a:endParaRPr lang="en-US" altLang="nl-NL" sz="1400" dirty="0">
              <a:solidFill>
                <a:schemeClr val="tx1"/>
              </a:solidFill>
            </a:endParaRPr>
          </a:p>
          <a:p>
            <a:r>
              <a:rPr lang="ja-JP" altLang="en-US" sz="1400" dirty="0" smtClean="0">
                <a:solidFill>
                  <a:schemeClr val="tx1"/>
                </a:solidFill>
              </a:rPr>
              <a:t>酸</a:t>
            </a:r>
            <a:r>
              <a:rPr lang="en-US" altLang="ja-JP" sz="1400" dirty="0" smtClean="0">
                <a:solidFill>
                  <a:schemeClr val="tx1"/>
                </a:solidFill>
              </a:rPr>
              <a:t>-</a:t>
            </a:r>
            <a:r>
              <a:rPr lang="ja-JP" altLang="en-US" sz="1400" dirty="0" smtClean="0">
                <a:solidFill>
                  <a:schemeClr val="tx1"/>
                </a:solidFill>
              </a:rPr>
              <a:t>塩基状態　　</a:t>
            </a:r>
            <a:r>
              <a:rPr lang="en-US" altLang="nl-NL" sz="1400" dirty="0" smtClean="0">
                <a:solidFill>
                  <a:schemeClr val="tx1"/>
                </a:solidFill>
              </a:rPr>
              <a:t>          </a:t>
            </a:r>
            <a:r>
              <a:rPr lang="en-US" altLang="nl-NL" sz="1400" dirty="0">
                <a:solidFill>
                  <a:schemeClr val="tx1"/>
                </a:solidFill>
              </a:rPr>
              <a:t>	</a:t>
            </a:r>
            <a:r>
              <a:rPr lang="ja-JP" altLang="en-US" sz="1400" dirty="0" smtClean="0">
                <a:solidFill>
                  <a:schemeClr val="tx1"/>
                </a:solidFill>
              </a:rPr>
              <a:t>健康全般、骨の健康</a:t>
            </a:r>
            <a:endParaRPr lang="en-US" altLang="nl-NL" sz="1400" dirty="0">
              <a:solidFill>
                <a:schemeClr val="tx1"/>
              </a:solidFill>
            </a:endParaRPr>
          </a:p>
          <a:p>
            <a:r>
              <a:rPr lang="en-US" altLang="nl-NL" sz="1400" dirty="0">
                <a:solidFill>
                  <a:schemeClr val="tx1"/>
                </a:solidFill>
              </a:rPr>
              <a:t>Ca			</a:t>
            </a:r>
            <a:r>
              <a:rPr lang="en-US" altLang="nl-NL" sz="1400" dirty="0" smtClean="0">
                <a:solidFill>
                  <a:schemeClr val="tx1"/>
                </a:solidFill>
              </a:rPr>
              <a:t>CVD</a:t>
            </a:r>
            <a:r>
              <a:rPr lang="ja-JP" altLang="en-US" sz="1400" dirty="0" err="1" smtClean="0">
                <a:solidFill>
                  <a:schemeClr val="tx1"/>
                </a:solidFill>
              </a:rPr>
              <a:t>、</a:t>
            </a:r>
            <a:r>
              <a:rPr lang="ja-JP" altLang="en-US" sz="1400" dirty="0" smtClean="0">
                <a:solidFill>
                  <a:schemeClr val="tx1"/>
                </a:solidFill>
              </a:rPr>
              <a:t>骨の健康、腎結石</a:t>
            </a:r>
            <a:endParaRPr lang="en-US" altLang="nl-NL" sz="1400" dirty="0">
              <a:solidFill>
                <a:schemeClr val="tx1"/>
              </a:solidFill>
            </a:endParaRPr>
          </a:p>
          <a:p>
            <a:r>
              <a:rPr lang="ja-JP" altLang="en-US" sz="1400" dirty="0" smtClean="0">
                <a:solidFill>
                  <a:schemeClr val="tx1"/>
                </a:solidFill>
              </a:rPr>
              <a:t>リン酸塩　　</a:t>
            </a:r>
            <a:r>
              <a:rPr lang="en-US" altLang="nl-NL" sz="1400" dirty="0">
                <a:solidFill>
                  <a:schemeClr val="tx1"/>
                </a:solidFill>
              </a:rPr>
              <a:t>		</a:t>
            </a:r>
            <a:r>
              <a:rPr lang="en-US" altLang="nl-NL" sz="1400" dirty="0" smtClean="0">
                <a:solidFill>
                  <a:schemeClr val="tx1"/>
                </a:solidFill>
              </a:rPr>
              <a:t>CVD</a:t>
            </a:r>
            <a:r>
              <a:rPr lang="ja-JP" altLang="en-US" sz="1400" dirty="0" err="1" smtClean="0">
                <a:solidFill>
                  <a:schemeClr val="tx1"/>
                </a:solidFill>
              </a:rPr>
              <a:t>、</a:t>
            </a:r>
            <a:r>
              <a:rPr lang="ja-JP" altLang="en-US" sz="1400" dirty="0" smtClean="0">
                <a:solidFill>
                  <a:schemeClr val="tx1"/>
                </a:solidFill>
              </a:rPr>
              <a:t>骨の健康、その他</a:t>
            </a:r>
            <a:endParaRPr lang="en-US" altLang="nl-NL" sz="1400" dirty="0">
              <a:solidFill>
                <a:schemeClr val="tx1"/>
              </a:solidFill>
            </a:endParaRPr>
          </a:p>
          <a:p>
            <a:r>
              <a:rPr lang="en-US" altLang="nl-NL" sz="1400" dirty="0">
                <a:solidFill>
                  <a:schemeClr val="tx1"/>
                </a:solidFill>
              </a:rPr>
              <a:t>Mg			</a:t>
            </a:r>
            <a:r>
              <a:rPr lang="en-US" altLang="nl-NL" sz="1400" dirty="0" smtClean="0">
                <a:solidFill>
                  <a:schemeClr val="tx1"/>
                </a:solidFill>
              </a:rPr>
              <a:t>CVD</a:t>
            </a:r>
            <a:r>
              <a:rPr lang="ja-JP" altLang="en-US" sz="1400" dirty="0" err="1" smtClean="0">
                <a:solidFill>
                  <a:schemeClr val="tx1"/>
                </a:solidFill>
              </a:rPr>
              <a:t>、</a:t>
            </a:r>
            <a:r>
              <a:rPr lang="ja-JP" altLang="en-US" sz="1400" dirty="0" smtClean="0">
                <a:solidFill>
                  <a:schemeClr val="tx1"/>
                </a:solidFill>
              </a:rPr>
              <a:t>インシュリン感受性</a:t>
            </a:r>
            <a:endParaRPr lang="en-US" altLang="nl-NL" sz="1400" dirty="0">
              <a:solidFill>
                <a:schemeClr val="tx1"/>
              </a:solidFill>
            </a:endParaRPr>
          </a:p>
          <a:p>
            <a:r>
              <a:rPr lang="ja-JP" altLang="en-US" sz="1400" dirty="0" smtClean="0">
                <a:solidFill>
                  <a:schemeClr val="tx1"/>
                </a:solidFill>
              </a:rPr>
              <a:t>硫酸塩</a:t>
            </a:r>
            <a:r>
              <a:rPr lang="en-US" altLang="nl-NL" sz="1400" dirty="0" smtClean="0">
                <a:solidFill>
                  <a:schemeClr val="tx1"/>
                </a:solidFill>
              </a:rPr>
              <a:t> (</a:t>
            </a:r>
            <a:r>
              <a:rPr lang="ja-JP" altLang="en-US" sz="1400" dirty="0" smtClean="0">
                <a:solidFill>
                  <a:schemeClr val="tx1"/>
                </a:solidFill>
              </a:rPr>
              <a:t>アミノ酸</a:t>
            </a:r>
            <a:r>
              <a:rPr lang="en-US" altLang="nl-NL" sz="1400" dirty="0" smtClean="0">
                <a:solidFill>
                  <a:schemeClr val="tx1"/>
                </a:solidFill>
              </a:rPr>
              <a:t>)</a:t>
            </a:r>
            <a:r>
              <a:rPr lang="en-US" altLang="nl-NL" sz="1400" dirty="0">
                <a:solidFill>
                  <a:schemeClr val="tx1"/>
                </a:solidFill>
              </a:rPr>
              <a:t>	</a:t>
            </a:r>
            <a:r>
              <a:rPr lang="ja-JP" altLang="en-US" sz="1400" dirty="0" smtClean="0">
                <a:solidFill>
                  <a:schemeClr val="tx1"/>
                </a:solidFill>
              </a:rPr>
              <a:t>　　　　　血管の健康</a:t>
            </a:r>
            <a:endParaRPr lang="en-US" altLang="nl-NL" sz="1400" dirty="0">
              <a:solidFill>
                <a:schemeClr val="tx1"/>
              </a:solidFill>
            </a:endParaRPr>
          </a:p>
          <a:p>
            <a:r>
              <a:rPr lang="ja-JP" altLang="en-US" sz="1400" dirty="0" smtClean="0">
                <a:solidFill>
                  <a:schemeClr val="tx1"/>
                </a:solidFill>
              </a:rPr>
              <a:t>尿酸</a:t>
            </a:r>
            <a:r>
              <a:rPr lang="en-US" altLang="nl-NL" sz="1400" dirty="0">
                <a:solidFill>
                  <a:schemeClr val="tx1"/>
                </a:solidFill>
              </a:rPr>
              <a:t>			</a:t>
            </a:r>
            <a:r>
              <a:rPr lang="ja-JP" altLang="en-US" sz="1400" dirty="0" smtClean="0">
                <a:solidFill>
                  <a:schemeClr val="tx1"/>
                </a:solidFill>
              </a:rPr>
              <a:t>血管の健康、痛風</a:t>
            </a:r>
            <a:endParaRPr lang="en-US" altLang="nl-NL" sz="1400" dirty="0">
              <a:solidFill>
                <a:schemeClr val="tx1"/>
              </a:solidFill>
            </a:endParaRPr>
          </a:p>
          <a:p>
            <a:r>
              <a:rPr lang="ja-JP" altLang="en-US" sz="1400" dirty="0" smtClean="0">
                <a:solidFill>
                  <a:schemeClr val="tx1"/>
                </a:solidFill>
              </a:rPr>
              <a:t>ヨウ素</a:t>
            </a:r>
            <a:r>
              <a:rPr lang="en-US" altLang="nl-NL" sz="1400" dirty="0" smtClean="0">
                <a:solidFill>
                  <a:schemeClr val="tx1"/>
                </a:solidFill>
              </a:rPr>
              <a:t> </a:t>
            </a:r>
            <a:r>
              <a:rPr lang="en-US" altLang="nl-NL" sz="1400" dirty="0">
                <a:solidFill>
                  <a:schemeClr val="tx1"/>
                </a:solidFill>
              </a:rPr>
              <a:t>			</a:t>
            </a:r>
            <a:r>
              <a:rPr lang="ja-JP" altLang="en-US" sz="1400" dirty="0" smtClean="0">
                <a:solidFill>
                  <a:schemeClr val="tx1"/>
                </a:solidFill>
              </a:rPr>
              <a:t>甲状腺</a:t>
            </a:r>
            <a:endParaRPr lang="en-US" altLang="nl-NL" sz="1400" dirty="0">
              <a:solidFill>
                <a:schemeClr val="tx1"/>
              </a:solidFill>
            </a:endParaRPr>
          </a:p>
          <a:p>
            <a:endParaRPr lang="en-US" altLang="nl-NL" sz="1400" dirty="0">
              <a:solidFill>
                <a:schemeClr val="tx1"/>
              </a:solidFill>
            </a:endParaRPr>
          </a:p>
          <a:p>
            <a:r>
              <a:rPr lang="ja-JP" altLang="en-US" sz="1400" i="1" dirty="0" smtClean="0">
                <a:solidFill>
                  <a:schemeClr val="tx1"/>
                </a:solidFill>
              </a:rPr>
              <a:t>クレアチニン</a:t>
            </a:r>
            <a:r>
              <a:rPr lang="en-US" altLang="nl-NL" sz="1400" i="1" dirty="0">
                <a:solidFill>
                  <a:schemeClr val="tx1"/>
                </a:solidFill>
              </a:rPr>
              <a:t>	</a:t>
            </a:r>
            <a:r>
              <a:rPr lang="en-US" altLang="nl-NL" sz="1400" dirty="0">
                <a:solidFill>
                  <a:schemeClr val="tx1"/>
                </a:solidFill>
              </a:rPr>
              <a:t>	</a:t>
            </a:r>
            <a:r>
              <a:rPr lang="ja-JP" altLang="en-US" sz="1400" dirty="0" smtClean="0">
                <a:solidFill>
                  <a:schemeClr val="tx1"/>
                </a:solidFill>
              </a:rPr>
              <a:t>筋肉量、虚弱</a:t>
            </a:r>
            <a:r>
              <a:rPr lang="ja-JP" altLang="en-US" sz="1400" dirty="0">
                <a:solidFill>
                  <a:schemeClr val="tx1"/>
                </a:solidFill>
              </a:rPr>
              <a:t>、</a:t>
            </a:r>
            <a:r>
              <a:rPr lang="ja-JP" altLang="en-US" sz="1400" dirty="0" smtClean="0">
                <a:solidFill>
                  <a:schemeClr val="tx1"/>
                </a:solidFill>
              </a:rPr>
              <a:t>身体活動</a:t>
            </a:r>
            <a:endParaRPr lang="en-US" altLang="nl-NL" sz="1400" dirty="0">
              <a:solidFill>
                <a:schemeClr val="tx1"/>
              </a:solidFill>
            </a:endParaRPr>
          </a:p>
          <a:p>
            <a:endParaRPr lang="en-US" altLang="nl-NL" sz="1400" dirty="0">
              <a:solidFill>
                <a:schemeClr val="tx1"/>
              </a:solidFill>
            </a:endParaRPr>
          </a:p>
          <a:p>
            <a:r>
              <a:rPr lang="ja-JP" altLang="en-US" sz="1400" i="1" dirty="0" smtClean="0">
                <a:solidFill>
                  <a:schemeClr val="tx1"/>
                </a:solidFill>
              </a:rPr>
              <a:t>毒性物質への暴露</a:t>
            </a:r>
            <a:r>
              <a:rPr lang="en-US" altLang="nl-NL" sz="1400" dirty="0" smtClean="0">
                <a:solidFill>
                  <a:schemeClr val="tx1"/>
                </a:solidFill>
              </a:rPr>
              <a:t>:</a:t>
            </a:r>
            <a:endParaRPr lang="en-US" altLang="nl-NL" sz="1400" dirty="0">
              <a:solidFill>
                <a:schemeClr val="tx1"/>
              </a:solidFill>
            </a:endParaRPr>
          </a:p>
          <a:p>
            <a:r>
              <a:rPr lang="ja-JP" altLang="en-US" sz="1400" dirty="0" smtClean="0">
                <a:solidFill>
                  <a:schemeClr val="tx1"/>
                </a:solidFill>
              </a:rPr>
              <a:t>鉛</a:t>
            </a:r>
            <a:r>
              <a:rPr lang="en-US" altLang="nl-NL" sz="1400" dirty="0">
                <a:solidFill>
                  <a:schemeClr val="tx1"/>
                </a:solidFill>
              </a:rPr>
              <a:t>		 </a:t>
            </a:r>
          </a:p>
          <a:p>
            <a:r>
              <a:rPr lang="ja-JP" altLang="en-US" sz="1400" dirty="0" smtClean="0">
                <a:solidFill>
                  <a:schemeClr val="tx1"/>
                </a:solidFill>
              </a:rPr>
              <a:t>カドミウム</a:t>
            </a:r>
            <a:endParaRPr lang="en-US" altLang="nl-NL" sz="1400" dirty="0">
              <a:solidFill>
                <a:schemeClr val="tx1"/>
              </a:solidFill>
            </a:endParaRPr>
          </a:p>
          <a:p>
            <a:endParaRPr lang="en-US" altLang="nl-NL" sz="1400" dirty="0">
              <a:solidFill>
                <a:schemeClr val="tx1"/>
              </a:solidFill>
            </a:endParaRPr>
          </a:p>
          <a:p>
            <a:r>
              <a:rPr lang="ja-JP" altLang="en-US" sz="1400" i="1" dirty="0" smtClean="0">
                <a:solidFill>
                  <a:schemeClr val="tx1"/>
                </a:solidFill>
              </a:rPr>
              <a:t>特定のパスウェイ</a:t>
            </a:r>
            <a:endParaRPr lang="en-US" altLang="nl-NL" sz="1400" i="1" dirty="0">
              <a:solidFill>
                <a:schemeClr val="tx1"/>
              </a:solidFill>
            </a:endParaRPr>
          </a:p>
          <a:p>
            <a:r>
              <a:rPr lang="en-US" altLang="nl-NL" sz="1400" i="1" dirty="0" smtClean="0">
                <a:solidFill>
                  <a:schemeClr val="tx1"/>
                </a:solidFill>
              </a:rPr>
              <a:t>HPA-axis</a:t>
            </a:r>
            <a:r>
              <a:rPr lang="ja-JP" altLang="en-US" sz="1000" i="1" dirty="0" smtClean="0">
                <a:solidFill>
                  <a:schemeClr val="tx1"/>
                </a:solidFill>
              </a:rPr>
              <a:t>（視床下部・脳下垂体・副腎系）</a:t>
            </a:r>
            <a:r>
              <a:rPr lang="en-US" altLang="nl-NL" sz="1400" i="1" dirty="0">
                <a:solidFill>
                  <a:schemeClr val="tx1"/>
                </a:solidFill>
              </a:rPr>
              <a:t>	</a:t>
            </a:r>
            <a:r>
              <a:rPr lang="ja-JP" altLang="en-US" sz="1400" i="1" dirty="0">
                <a:solidFill>
                  <a:schemeClr val="tx1"/>
                </a:solidFill>
              </a:rPr>
              <a:t>うつ</a:t>
            </a:r>
            <a:r>
              <a:rPr lang="ja-JP" altLang="en-US" sz="1400" i="1" dirty="0" smtClean="0">
                <a:solidFill>
                  <a:schemeClr val="tx1"/>
                </a:solidFill>
              </a:rPr>
              <a:t>、肥満、糖尿病</a:t>
            </a:r>
            <a:endParaRPr lang="en-US" altLang="nl-NL" sz="1400" i="1" dirty="0">
              <a:solidFill>
                <a:schemeClr val="tx1"/>
              </a:solidFill>
            </a:endParaRPr>
          </a:p>
          <a:p>
            <a:r>
              <a:rPr lang="ja-JP" altLang="en-US" sz="1400" i="1" dirty="0" smtClean="0">
                <a:solidFill>
                  <a:schemeClr val="tx1"/>
                </a:solidFill>
              </a:rPr>
              <a:t>トリプトファン代謝　　　</a:t>
            </a:r>
            <a:r>
              <a:rPr lang="en-US" altLang="nl-NL" sz="1400" i="1" dirty="0">
                <a:solidFill>
                  <a:schemeClr val="tx1"/>
                </a:solidFill>
              </a:rPr>
              <a:t>	</a:t>
            </a:r>
            <a:r>
              <a:rPr lang="ja-JP" altLang="en-US" sz="1400" i="1" dirty="0" smtClean="0">
                <a:solidFill>
                  <a:schemeClr val="tx1"/>
                </a:solidFill>
              </a:rPr>
              <a:t>うつ、免疫</a:t>
            </a:r>
            <a:r>
              <a:rPr lang="en-US" altLang="nl-NL" sz="1400" i="1" dirty="0">
                <a:solidFill>
                  <a:schemeClr val="tx1"/>
                </a:solidFill>
              </a:rPr>
              <a:t>	</a:t>
            </a:r>
          </a:p>
          <a:p>
            <a:endParaRPr lang="en-US" altLang="nl-NL" dirty="0">
              <a:solidFill>
                <a:srgbClr val="FFFF00"/>
              </a:solidFill>
            </a:endParaRPr>
          </a:p>
          <a:p>
            <a:r>
              <a:rPr lang="en-US" altLang="nl-NL" b="1" dirty="0" err="1" smtClean="0">
                <a:solidFill>
                  <a:schemeClr val="tx1"/>
                </a:solidFill>
              </a:rPr>
              <a:t>LifeLines</a:t>
            </a:r>
            <a:r>
              <a:rPr lang="ja-JP" altLang="en-US" b="1" dirty="0" smtClean="0">
                <a:solidFill>
                  <a:schemeClr val="tx1"/>
                </a:solidFill>
              </a:rPr>
              <a:t>に組み込まれた臨床医学の専門知識・技術</a:t>
            </a:r>
            <a:endParaRPr lang="en-US" altLang="nl-NL" b="1" dirty="0">
              <a:solidFill>
                <a:schemeClr val="tx1"/>
              </a:solidFill>
            </a:endParaRPr>
          </a:p>
          <a:p>
            <a:r>
              <a:rPr lang="en-US" altLang="nl-NL" dirty="0"/>
              <a:t> </a:t>
            </a:r>
          </a:p>
          <a:p>
            <a:endParaRPr lang="nl-NL" altLang="nl-NL"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981075"/>
            <a:ext cx="8229600" cy="854075"/>
          </a:xfrm>
        </p:spPr>
        <p:txBody>
          <a:bodyPr/>
          <a:lstStyle/>
          <a:p>
            <a:r>
              <a:rPr lang="ja-JP" altLang="en-US" b="1" dirty="0">
                <a:solidFill>
                  <a:srgbClr val="FF6600"/>
                </a:solidFill>
              </a:rPr>
              <a:t>生活習慣改善</a:t>
            </a:r>
            <a:r>
              <a:rPr lang="ja-JP" altLang="en-US" b="1" dirty="0" smtClean="0">
                <a:solidFill>
                  <a:srgbClr val="FF6600"/>
                </a:solidFill>
              </a:rPr>
              <a:t>のためのコンセプト</a:t>
            </a:r>
            <a:endParaRPr lang="nl-NL" altLang="nl-NL" b="1" dirty="0" smtClean="0">
              <a:solidFill>
                <a:srgbClr val="FF6600"/>
              </a:solidFill>
            </a:endParaRPr>
          </a:p>
        </p:txBody>
      </p:sp>
      <p:sp>
        <p:nvSpPr>
          <p:cNvPr id="4101" name="TextBox 2"/>
          <p:cNvSpPr txBox="1">
            <a:spLocks noChangeArrowheads="1"/>
          </p:cNvSpPr>
          <p:nvPr/>
        </p:nvSpPr>
        <p:spPr bwMode="auto">
          <a:xfrm>
            <a:off x="1403647" y="4725144"/>
            <a:ext cx="6624265" cy="1274195"/>
          </a:xfrm>
          <a:prstGeom prst="rect">
            <a:avLst/>
          </a:prstGeom>
          <a:noFill/>
          <a:ln w="9525">
            <a:noFill/>
            <a:miter lim="800000"/>
            <a:headEnd/>
            <a:tailEnd/>
          </a:ln>
        </p:spPr>
        <p:txBody>
          <a:bodyPr wrap="square">
            <a:spAutoFit/>
          </a:bodyPr>
          <a:lstStyle/>
          <a:p>
            <a:pPr algn="ctr"/>
            <a:r>
              <a:rPr lang="en-US" altLang="nl-NL" sz="1600" dirty="0">
                <a:solidFill>
                  <a:schemeClr val="tx1"/>
                </a:solidFill>
              </a:rPr>
              <a:t>Gerjan </a:t>
            </a:r>
            <a:r>
              <a:rPr lang="en-US" altLang="nl-NL" sz="1600" dirty="0" smtClean="0">
                <a:solidFill>
                  <a:schemeClr val="tx1"/>
                </a:solidFill>
              </a:rPr>
              <a:t>Navis, MD, PhD </a:t>
            </a:r>
          </a:p>
          <a:p>
            <a:pPr algn="ctr"/>
            <a:endParaRPr lang="en-US" altLang="ja-JP" sz="1600" dirty="0" smtClean="0">
              <a:solidFill>
                <a:schemeClr val="tx1"/>
              </a:solidFill>
            </a:endParaRPr>
          </a:p>
          <a:p>
            <a:pPr algn="ctr"/>
            <a:r>
              <a:rPr lang="ja-JP" altLang="en-US" sz="1600" dirty="0" smtClean="0">
                <a:solidFill>
                  <a:schemeClr val="tx1"/>
                </a:solidFill>
              </a:rPr>
              <a:t>フローニンゲン 大学</a:t>
            </a:r>
            <a:r>
              <a:rPr lang="ja-JP" altLang="en-US" sz="1600" dirty="0" smtClean="0">
                <a:solidFill>
                  <a:schemeClr val="tx1"/>
                </a:solidFill>
              </a:rPr>
              <a:t>メディカルセンター</a:t>
            </a:r>
            <a:endParaRPr lang="en-US" altLang="ja-JP" sz="1600" dirty="0" smtClean="0">
              <a:solidFill>
                <a:schemeClr val="tx1"/>
              </a:solidFill>
            </a:endParaRPr>
          </a:p>
          <a:p>
            <a:pPr algn="ctr"/>
            <a:r>
              <a:rPr lang="ja-JP" altLang="en-US" sz="1600" dirty="0" smtClean="0">
                <a:solidFill>
                  <a:schemeClr val="tx1"/>
                </a:solidFill>
              </a:rPr>
              <a:t>内科医、食品と健康プログラムディレクター</a:t>
            </a:r>
            <a:endParaRPr lang="nl-NL" altLang="nl-NL" sz="1600" dirty="0" smtClean="0">
              <a:solidFill>
                <a:schemeClr val="tx1"/>
              </a:solidFill>
            </a:endParaRPr>
          </a:p>
          <a:p>
            <a:pPr algn="ctr"/>
            <a:r>
              <a:rPr lang="en-US" altLang="nl-NL" sz="1600" dirty="0" smtClean="0">
                <a:solidFill>
                  <a:schemeClr val="tx1"/>
                </a:solidFill>
              </a:rPr>
              <a:t>g.j.navis@umcg.nl</a:t>
            </a:r>
            <a:endParaRPr lang="en-US" altLang="nl-NL" sz="1600" dirty="0">
              <a:solidFill>
                <a:schemeClr val="tx1"/>
              </a:solidFill>
            </a:endParaRPr>
          </a:p>
        </p:txBody>
      </p:sp>
      <p:sp>
        <p:nvSpPr>
          <p:cNvPr id="4102" name="TextBox 1"/>
          <p:cNvSpPr txBox="1">
            <a:spLocks noChangeArrowheads="1"/>
          </p:cNvSpPr>
          <p:nvPr/>
        </p:nvSpPr>
        <p:spPr bwMode="auto">
          <a:xfrm>
            <a:off x="899592" y="4076700"/>
            <a:ext cx="7344816" cy="313932"/>
          </a:xfrm>
          <a:prstGeom prst="rect">
            <a:avLst/>
          </a:prstGeom>
          <a:noFill/>
          <a:ln w="9525">
            <a:noFill/>
            <a:miter lim="800000"/>
            <a:headEnd/>
            <a:tailEnd/>
          </a:ln>
        </p:spPr>
        <p:txBody>
          <a:bodyPr wrap="square">
            <a:spAutoFit/>
          </a:bodyPr>
          <a:lstStyle/>
          <a:p>
            <a:pPr algn="ctr"/>
            <a:r>
              <a:rPr lang="ja-JP" altLang="en-US" b="1" dirty="0" smtClean="0">
                <a:solidFill>
                  <a:schemeClr val="tx1"/>
                </a:solidFill>
              </a:rPr>
              <a:t>ヘルシーエイジングというコンセプトがいかに医学を変容させるか</a:t>
            </a:r>
            <a:endParaRPr lang="nl-NL" altLang="nl-NL" b="1" dirty="0">
              <a:solidFill>
                <a:schemeClr val="tx1"/>
              </a:solidFill>
            </a:endParaRPr>
          </a:p>
        </p:txBody>
      </p:sp>
      <p:pic>
        <p:nvPicPr>
          <p:cNvPr id="4103" name="Picture 2"/>
          <p:cNvPicPr>
            <a:picLocks noGrp="1" noChangeAspect="1" noChangeArrowheads="1"/>
          </p:cNvPicPr>
          <p:nvPr>
            <p:ph idx="1"/>
          </p:nvPr>
        </p:nvPicPr>
        <p:blipFill>
          <a:blip r:embed="rId2" cstate="print"/>
          <a:srcRect/>
          <a:stretch>
            <a:fillRect/>
          </a:stretch>
        </p:blipFill>
        <p:spPr>
          <a:xfrm>
            <a:off x="0" y="1916113"/>
            <a:ext cx="9144000" cy="1881187"/>
          </a:xfr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692150"/>
            <a:ext cx="8229600" cy="854075"/>
          </a:xfrm>
        </p:spPr>
        <p:txBody>
          <a:bodyPr/>
          <a:lstStyle/>
          <a:p>
            <a:pPr algn="l"/>
            <a:r>
              <a:rPr lang="ja-JP" altLang="en-US" sz="2400" b="1" dirty="0">
                <a:solidFill>
                  <a:srgbClr val="FF6600"/>
                </a:solidFill>
              </a:rPr>
              <a:t>暴露プロファイリングツールとしての</a:t>
            </a:r>
            <a:r>
              <a:rPr lang="en-US" altLang="nl-NL" sz="2400" b="1" dirty="0">
                <a:solidFill>
                  <a:srgbClr val="FF6600"/>
                </a:solidFill>
              </a:rPr>
              <a:t>24-</a:t>
            </a:r>
            <a:r>
              <a:rPr lang="ja-JP" altLang="en-US" sz="2400" b="1" dirty="0">
                <a:solidFill>
                  <a:srgbClr val="FF6600"/>
                </a:solidFill>
              </a:rPr>
              <a:t>時間</a:t>
            </a:r>
            <a:r>
              <a:rPr lang="en-US" altLang="nl-NL" sz="2400" b="1" dirty="0">
                <a:solidFill>
                  <a:srgbClr val="FF6600"/>
                </a:solidFill>
              </a:rPr>
              <a:t> </a:t>
            </a:r>
            <a:r>
              <a:rPr lang="ja-JP" altLang="en-US" sz="2400" b="1" dirty="0">
                <a:solidFill>
                  <a:srgbClr val="FF6600"/>
                </a:solidFill>
              </a:rPr>
              <a:t>尿</a:t>
            </a:r>
            <a:endParaRPr lang="nl-NL" altLang="nl-NL" sz="2400" b="1" dirty="0" smtClean="0">
              <a:solidFill>
                <a:srgbClr val="FF6600"/>
              </a:solidFill>
            </a:endParaRPr>
          </a:p>
        </p:txBody>
      </p:sp>
      <p:pic>
        <p:nvPicPr>
          <p:cNvPr id="18437" name="Picture 2"/>
          <p:cNvPicPr>
            <a:picLocks noChangeAspect="1" noChangeArrowheads="1"/>
          </p:cNvPicPr>
          <p:nvPr/>
        </p:nvPicPr>
        <p:blipFill>
          <a:blip r:embed="rId2" cstate="print"/>
          <a:srcRect/>
          <a:stretch>
            <a:fillRect/>
          </a:stretch>
        </p:blipFill>
        <p:spPr bwMode="auto">
          <a:xfrm>
            <a:off x="368300" y="2093913"/>
            <a:ext cx="893763" cy="1801812"/>
          </a:xfrm>
          <a:prstGeom prst="rect">
            <a:avLst/>
          </a:prstGeom>
          <a:noFill/>
          <a:ln w="9525" algn="ctr">
            <a:noFill/>
            <a:miter lim="800000"/>
            <a:headEnd/>
            <a:tailEnd/>
          </a:ln>
        </p:spPr>
      </p:pic>
      <p:sp>
        <p:nvSpPr>
          <p:cNvPr id="18438" name="TextBox 4"/>
          <p:cNvSpPr txBox="1">
            <a:spLocks noChangeArrowheads="1"/>
          </p:cNvSpPr>
          <p:nvPr/>
        </p:nvSpPr>
        <p:spPr bwMode="auto">
          <a:xfrm>
            <a:off x="1476375" y="1340768"/>
            <a:ext cx="7488113" cy="5466112"/>
          </a:xfrm>
          <a:prstGeom prst="rect">
            <a:avLst/>
          </a:prstGeom>
          <a:noFill/>
          <a:ln w="9525">
            <a:noFill/>
            <a:miter lim="800000"/>
            <a:headEnd/>
            <a:tailEnd/>
          </a:ln>
        </p:spPr>
        <p:txBody>
          <a:bodyPr wrap="square">
            <a:spAutoFit/>
          </a:bodyPr>
          <a:lstStyle/>
          <a:p>
            <a:r>
              <a:rPr lang="en-US" altLang="nl-NL" sz="1400" dirty="0">
                <a:solidFill>
                  <a:schemeClr val="tx1"/>
                </a:solidFill>
              </a:rPr>
              <a:t>Na  			HT, CVD, cancer	</a:t>
            </a:r>
          </a:p>
          <a:p>
            <a:r>
              <a:rPr lang="en-US" altLang="nl-NL" sz="1400" dirty="0">
                <a:solidFill>
                  <a:schemeClr val="tx1"/>
                </a:solidFill>
              </a:rPr>
              <a:t>K			hypertension</a:t>
            </a:r>
          </a:p>
          <a:p>
            <a:r>
              <a:rPr lang="en-US" altLang="nl-NL" sz="1400" dirty="0">
                <a:solidFill>
                  <a:schemeClr val="tx1"/>
                </a:solidFill>
              </a:rPr>
              <a:t>Urea   (protein intake)  	general health, immunity etc</a:t>
            </a:r>
          </a:p>
          <a:p>
            <a:r>
              <a:rPr lang="en-US" altLang="nl-NL" sz="1400" dirty="0">
                <a:solidFill>
                  <a:schemeClr val="tx1"/>
                </a:solidFill>
              </a:rPr>
              <a:t>Acid-base status          	general health, bone health</a:t>
            </a:r>
          </a:p>
          <a:p>
            <a:r>
              <a:rPr lang="en-US" altLang="nl-NL" sz="1400" dirty="0">
                <a:solidFill>
                  <a:schemeClr val="tx1"/>
                </a:solidFill>
              </a:rPr>
              <a:t>Ca			CVD, bone health, kidney stones</a:t>
            </a:r>
          </a:p>
          <a:p>
            <a:r>
              <a:rPr lang="en-US" altLang="nl-NL" sz="1400" dirty="0">
                <a:solidFill>
                  <a:schemeClr val="tx1"/>
                </a:solidFill>
              </a:rPr>
              <a:t>Phosphate		CVD, bone health, other</a:t>
            </a:r>
          </a:p>
          <a:p>
            <a:r>
              <a:rPr lang="en-US" altLang="nl-NL" sz="1400" dirty="0">
                <a:solidFill>
                  <a:schemeClr val="tx1"/>
                </a:solidFill>
              </a:rPr>
              <a:t>Mg			CVD, insulin sensitivity</a:t>
            </a:r>
          </a:p>
          <a:p>
            <a:r>
              <a:rPr lang="en-US" altLang="nl-NL" sz="1400" dirty="0" err="1">
                <a:solidFill>
                  <a:schemeClr val="tx1"/>
                </a:solidFill>
              </a:rPr>
              <a:t>Sulphate</a:t>
            </a:r>
            <a:r>
              <a:rPr lang="en-US" altLang="nl-NL" sz="1400" dirty="0">
                <a:solidFill>
                  <a:schemeClr val="tx1"/>
                </a:solidFill>
              </a:rPr>
              <a:t> (amino acids)	vascular health</a:t>
            </a:r>
          </a:p>
          <a:p>
            <a:r>
              <a:rPr lang="en-US" altLang="nl-NL" sz="1400" dirty="0">
                <a:solidFill>
                  <a:schemeClr val="tx1"/>
                </a:solidFill>
              </a:rPr>
              <a:t>Uric acid			vascular health, gout</a:t>
            </a:r>
          </a:p>
          <a:p>
            <a:r>
              <a:rPr lang="en-US" altLang="nl-NL" sz="1400" dirty="0">
                <a:solidFill>
                  <a:schemeClr val="tx1"/>
                </a:solidFill>
              </a:rPr>
              <a:t>Iodine 			thyroid</a:t>
            </a:r>
          </a:p>
          <a:p>
            <a:endParaRPr lang="en-US" altLang="nl-NL" sz="1400" dirty="0">
              <a:solidFill>
                <a:schemeClr val="tx1"/>
              </a:solidFill>
            </a:endParaRPr>
          </a:p>
          <a:p>
            <a:r>
              <a:rPr lang="en-US" altLang="nl-NL" sz="1400" i="1" dirty="0" err="1">
                <a:solidFill>
                  <a:schemeClr val="tx1"/>
                </a:solidFill>
              </a:rPr>
              <a:t>Creatinine</a:t>
            </a:r>
            <a:r>
              <a:rPr lang="en-US" altLang="nl-NL" sz="1400" i="1" dirty="0">
                <a:solidFill>
                  <a:schemeClr val="tx1"/>
                </a:solidFill>
              </a:rPr>
              <a:t>	</a:t>
            </a:r>
            <a:r>
              <a:rPr lang="en-US" altLang="nl-NL" sz="1400" dirty="0">
                <a:solidFill>
                  <a:schemeClr val="tx1"/>
                </a:solidFill>
              </a:rPr>
              <a:t>		muscle mass, frailty</a:t>
            </a:r>
          </a:p>
          <a:p>
            <a:endParaRPr lang="en-US" altLang="nl-NL" sz="1400" dirty="0">
              <a:solidFill>
                <a:schemeClr val="tx1"/>
              </a:solidFill>
            </a:endParaRPr>
          </a:p>
          <a:p>
            <a:r>
              <a:rPr lang="en-US" altLang="nl-NL" sz="1400" i="1" dirty="0">
                <a:solidFill>
                  <a:schemeClr val="tx1"/>
                </a:solidFill>
              </a:rPr>
              <a:t>Toxic exposure</a:t>
            </a:r>
            <a:r>
              <a:rPr lang="en-US" altLang="nl-NL" sz="1400" dirty="0">
                <a:solidFill>
                  <a:schemeClr val="tx1"/>
                </a:solidFill>
              </a:rPr>
              <a:t>:</a:t>
            </a:r>
          </a:p>
          <a:p>
            <a:r>
              <a:rPr lang="en-US" altLang="nl-NL" sz="1400" dirty="0">
                <a:solidFill>
                  <a:schemeClr val="tx1"/>
                </a:solidFill>
              </a:rPr>
              <a:t>Lead		 </a:t>
            </a:r>
          </a:p>
          <a:p>
            <a:r>
              <a:rPr lang="en-US" altLang="nl-NL" sz="1400" dirty="0">
                <a:solidFill>
                  <a:schemeClr val="tx1"/>
                </a:solidFill>
              </a:rPr>
              <a:t>Cadmium</a:t>
            </a:r>
          </a:p>
          <a:p>
            <a:endParaRPr lang="en-US" altLang="nl-NL" sz="1400" dirty="0">
              <a:solidFill>
                <a:schemeClr val="tx1"/>
              </a:solidFill>
            </a:endParaRPr>
          </a:p>
          <a:p>
            <a:r>
              <a:rPr lang="en-US" altLang="nl-NL" sz="1400" i="1" dirty="0">
                <a:solidFill>
                  <a:schemeClr val="tx1"/>
                </a:solidFill>
              </a:rPr>
              <a:t>Specific pathways</a:t>
            </a:r>
          </a:p>
          <a:p>
            <a:r>
              <a:rPr lang="en-US" altLang="nl-NL" sz="1400" i="1" dirty="0">
                <a:solidFill>
                  <a:schemeClr val="tx1"/>
                </a:solidFill>
              </a:rPr>
              <a:t>HPA-axis			depression, obesity, DM</a:t>
            </a:r>
          </a:p>
          <a:p>
            <a:r>
              <a:rPr lang="en-US" altLang="nl-NL" sz="1400" i="1" dirty="0" err="1">
                <a:solidFill>
                  <a:schemeClr val="tx1"/>
                </a:solidFill>
              </a:rPr>
              <a:t>Tryptophane</a:t>
            </a:r>
            <a:r>
              <a:rPr lang="en-US" altLang="nl-NL" sz="1400" i="1" dirty="0">
                <a:solidFill>
                  <a:schemeClr val="tx1"/>
                </a:solidFill>
              </a:rPr>
              <a:t> metabolism	depression, immunity	</a:t>
            </a:r>
          </a:p>
          <a:p>
            <a:endParaRPr lang="en-US" altLang="nl-NL" dirty="0">
              <a:solidFill>
                <a:srgbClr val="FFFF00"/>
              </a:solidFill>
            </a:endParaRPr>
          </a:p>
          <a:p>
            <a:r>
              <a:rPr lang="en-US" altLang="nl-NL" b="1" dirty="0" err="1">
                <a:solidFill>
                  <a:schemeClr val="tx1"/>
                </a:solidFill>
              </a:rPr>
              <a:t>LifeLines</a:t>
            </a:r>
            <a:r>
              <a:rPr lang="ja-JP" altLang="en-US" b="1" dirty="0">
                <a:solidFill>
                  <a:schemeClr val="tx1"/>
                </a:solidFill>
              </a:rPr>
              <a:t>に組み込まれた臨床医学の専門知識・技術</a:t>
            </a:r>
            <a:endParaRPr lang="en-US" altLang="nl-NL" b="1" dirty="0">
              <a:solidFill>
                <a:schemeClr val="tx1"/>
              </a:solidFill>
            </a:endParaRPr>
          </a:p>
          <a:p>
            <a:r>
              <a:rPr lang="en-US" altLang="nl-NL" dirty="0" smtClean="0"/>
              <a:t> </a:t>
            </a:r>
            <a:endParaRPr lang="en-US" altLang="nl-NL" dirty="0"/>
          </a:p>
          <a:p>
            <a:endParaRPr lang="nl-NL" altLang="nl-NL" dirty="0"/>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541" y="1375637"/>
            <a:ext cx="6084887" cy="4464496"/>
          </a:xfrm>
          <a:prstGeom prst="rect">
            <a:avLst/>
          </a:prstGeom>
          <a:solidFill>
            <a:schemeClr val="accent2"/>
          </a:solidFill>
          <a:ln>
            <a:noFill/>
          </a:ln>
          <a:effectLst/>
        </p:spPr>
      </p:pic>
    </p:spTree>
    <p:extLst>
      <p:ext uri="{BB962C8B-B14F-4D97-AF65-F5344CB8AC3E}">
        <p14:creationId xmlns:p14="http://schemas.microsoft.com/office/powerpoint/2010/main" val="25306633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79512" y="1124744"/>
            <a:ext cx="8784976" cy="1175706"/>
          </a:xfrm>
          <a:prstGeom prst="rect">
            <a:avLst/>
          </a:prstGeom>
          <a:noFill/>
        </p:spPr>
        <p:txBody>
          <a:bodyPr wrap="square">
            <a:spAutoFit/>
          </a:bodyPr>
          <a:lstStyle/>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ja-JP" altLang="en-US" sz="2400" b="1" dirty="0" smtClean="0">
                <a:solidFill>
                  <a:srgbClr val="FF6600"/>
                </a:solidFill>
                <a:latin typeface="Arial"/>
              </a:rPr>
              <a:t>欧州加齢生物学研究所</a:t>
            </a:r>
            <a:endParaRPr lang="en-US" altLang="ja-JP" sz="2400" b="1" dirty="0" smtClean="0">
              <a:solidFill>
                <a:srgbClr val="FF6600"/>
              </a:solidFill>
              <a:latin typeface="Arial"/>
            </a:endParaRPr>
          </a:p>
          <a:p>
            <a:pPr>
              <a:tabLst>
                <a:tab pos="0"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ja-JP" altLang="en-US" sz="2400" b="1" dirty="0" smtClean="0">
                <a:solidFill>
                  <a:srgbClr val="FF6600"/>
                </a:solidFill>
                <a:latin typeface="Arial"/>
              </a:rPr>
              <a:t>（</a:t>
            </a:r>
            <a:r>
              <a:rPr lang="nl-NL" sz="2400" b="1" dirty="0" smtClean="0">
                <a:solidFill>
                  <a:srgbClr val="FF6600"/>
                </a:solidFill>
                <a:latin typeface="Arial"/>
              </a:rPr>
              <a:t>European </a:t>
            </a:r>
            <a:r>
              <a:rPr lang="nl-NL" sz="2400" b="1" dirty="0" smtClean="0">
                <a:solidFill>
                  <a:srgbClr val="FF6600"/>
                </a:solidFill>
                <a:latin typeface="Arial"/>
              </a:rPr>
              <a:t>Research Institute for the Biology of </a:t>
            </a:r>
            <a:r>
              <a:rPr lang="nl-NL" sz="2400" b="1" dirty="0" smtClean="0">
                <a:solidFill>
                  <a:srgbClr val="FF6600"/>
                </a:solidFill>
                <a:latin typeface="Arial"/>
              </a:rPr>
              <a:t>Ageing</a:t>
            </a:r>
            <a:r>
              <a:rPr lang="ja-JP" altLang="en-US" sz="2400" b="1" dirty="0" smtClean="0">
                <a:solidFill>
                  <a:srgbClr val="FF6600"/>
                </a:solidFill>
                <a:latin typeface="Arial"/>
              </a:rPr>
              <a:t>）</a:t>
            </a:r>
            <a:endParaRPr lang="nl-NL" sz="2400" b="1" dirty="0" smtClean="0">
              <a:solidFill>
                <a:srgbClr val="FF6600"/>
              </a:solidFill>
              <a:latin typeface="Arial"/>
            </a:endParaRPr>
          </a:p>
          <a:p>
            <a:pPr>
              <a:lnSpc>
                <a:spcPct val="150000"/>
              </a:lnSpc>
              <a:defRPr/>
            </a:pPr>
            <a:endParaRPr lang="nl-NL" sz="1600" dirty="0" smtClean="0">
              <a:latin typeface="Verdana"/>
            </a:endParaRPr>
          </a:p>
        </p:txBody>
      </p:sp>
      <p:pic>
        <p:nvPicPr>
          <p:cNvPr id="22533" name="Picture 2"/>
          <p:cNvPicPr>
            <a:picLocks noChangeAspect="1" noChangeArrowheads="1"/>
          </p:cNvPicPr>
          <p:nvPr/>
        </p:nvPicPr>
        <p:blipFill>
          <a:blip r:embed="rId2" cstate="print"/>
          <a:srcRect/>
          <a:stretch>
            <a:fillRect/>
          </a:stretch>
        </p:blipFill>
        <p:spPr bwMode="auto">
          <a:xfrm>
            <a:off x="4067944" y="1772816"/>
            <a:ext cx="4205287" cy="4214812"/>
          </a:xfrm>
          <a:prstGeom prst="rect">
            <a:avLst/>
          </a:prstGeom>
          <a:noFill/>
          <a:ln w="9525" algn="ctr">
            <a:noFill/>
            <a:miter lim="800000"/>
            <a:headEnd/>
            <a:tailEnd/>
          </a:ln>
        </p:spPr>
      </p:pic>
      <p:pic>
        <p:nvPicPr>
          <p:cNvPr id="22534" name="Picture 3"/>
          <p:cNvPicPr>
            <a:picLocks noChangeAspect="1" noChangeArrowheads="1"/>
          </p:cNvPicPr>
          <p:nvPr/>
        </p:nvPicPr>
        <p:blipFill>
          <a:blip r:embed="rId3" cstate="print"/>
          <a:srcRect/>
          <a:stretch>
            <a:fillRect/>
          </a:stretch>
        </p:blipFill>
        <p:spPr bwMode="auto">
          <a:xfrm>
            <a:off x="1115616" y="3068960"/>
            <a:ext cx="2302768" cy="691395"/>
          </a:xfrm>
          <a:prstGeom prst="rect">
            <a:avLst/>
          </a:prstGeom>
          <a:noFill/>
          <a:ln w="9525">
            <a:noFill/>
            <a:miter lim="800000"/>
            <a:headEnd/>
            <a:tailEnd/>
          </a:ln>
        </p:spPr>
      </p:pic>
      <p:sp>
        <p:nvSpPr>
          <p:cNvPr id="2" name="TextBox 1"/>
          <p:cNvSpPr txBox="1"/>
          <p:nvPr/>
        </p:nvSpPr>
        <p:spPr>
          <a:xfrm>
            <a:off x="414191" y="4712654"/>
            <a:ext cx="3600400" cy="590931"/>
          </a:xfrm>
          <a:prstGeom prst="rect">
            <a:avLst/>
          </a:prstGeom>
          <a:noFill/>
        </p:spPr>
        <p:txBody>
          <a:bodyPr wrap="square" rtlCol="0">
            <a:spAutoFit/>
          </a:bodyPr>
          <a:lstStyle/>
          <a:p>
            <a:r>
              <a:rPr lang="ja-JP" altLang="en-US" dirty="0" smtClean="0"/>
              <a:t>基礎科学</a:t>
            </a:r>
            <a:endParaRPr lang="en-US" dirty="0" smtClean="0"/>
          </a:p>
          <a:p>
            <a:r>
              <a:rPr lang="ja-JP" altLang="en-US" dirty="0" smtClean="0"/>
              <a:t>システム生物学</a:t>
            </a:r>
            <a:r>
              <a:rPr lang="en-US" dirty="0" smtClean="0"/>
              <a:t> </a:t>
            </a:r>
            <a:endParaRPr lang="nl-NL" dirty="0"/>
          </a:p>
        </p:txBody>
      </p:sp>
    </p:spTree>
    <p:extLst>
      <p:ext uri="{BB962C8B-B14F-4D97-AF65-F5344CB8AC3E}">
        <p14:creationId xmlns:p14="http://schemas.microsoft.com/office/powerpoint/2010/main" val="304074161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1074738"/>
            <a:ext cx="8229600" cy="854075"/>
          </a:xfrm>
        </p:spPr>
        <p:txBody>
          <a:bodyPr/>
          <a:lstStyle/>
          <a:p>
            <a:pPr algn="l"/>
            <a:r>
              <a:rPr lang="ja-JP" altLang="en-US" sz="2400" b="1" dirty="0" smtClean="0">
                <a:solidFill>
                  <a:srgbClr val="FF6600"/>
                </a:solidFill>
              </a:rPr>
              <a:t>ライフスタイル因子とヘルシーエイジングに関して、協働の戦略的機会</a:t>
            </a:r>
            <a:endParaRPr lang="nl-NL" altLang="nl-NL" sz="2400" b="1" dirty="0" smtClean="0">
              <a:solidFill>
                <a:srgbClr val="FF6600"/>
              </a:solidFill>
            </a:endParaRPr>
          </a:p>
        </p:txBody>
      </p:sp>
      <p:sp>
        <p:nvSpPr>
          <p:cNvPr id="6" name="TextBox 5"/>
          <p:cNvSpPr txBox="1"/>
          <p:nvPr/>
        </p:nvSpPr>
        <p:spPr>
          <a:xfrm>
            <a:off x="684213" y="2276475"/>
            <a:ext cx="8064500" cy="4191917"/>
          </a:xfrm>
          <a:prstGeom prst="rect">
            <a:avLst/>
          </a:prstGeom>
          <a:noFill/>
        </p:spPr>
        <p:txBody>
          <a:bodyPr>
            <a:spAutoFit/>
          </a:bodyPr>
          <a:lstStyle/>
          <a:p>
            <a:pPr>
              <a:defRPr/>
            </a:pPr>
            <a:r>
              <a:rPr lang="ja-JP" altLang="en-US" b="1" dirty="0" smtClean="0">
                <a:solidFill>
                  <a:schemeClr val="tx1"/>
                </a:solidFill>
              </a:rPr>
              <a:t>ヘルシーエイジング研究のレポジトリとしての</a:t>
            </a:r>
            <a:r>
              <a:rPr lang="en-US" b="1" dirty="0" err="1" smtClean="0">
                <a:solidFill>
                  <a:schemeClr val="tx1"/>
                </a:solidFill>
              </a:rPr>
              <a:t>LifeLines</a:t>
            </a:r>
            <a:endParaRPr lang="en-US" b="1" dirty="0" smtClean="0">
              <a:solidFill>
                <a:schemeClr val="tx1"/>
              </a:solidFill>
            </a:endParaRPr>
          </a:p>
          <a:p>
            <a:pPr>
              <a:defRPr/>
            </a:pPr>
            <a:endParaRPr lang="en-US" dirty="0" smtClean="0">
              <a:solidFill>
                <a:schemeClr val="tx1"/>
              </a:solidFill>
            </a:endParaRPr>
          </a:p>
          <a:p>
            <a:pPr>
              <a:defRPr/>
            </a:pPr>
            <a:endParaRPr lang="en-US" dirty="0" smtClean="0">
              <a:solidFill>
                <a:schemeClr val="tx1"/>
              </a:solidFill>
            </a:endParaRPr>
          </a:p>
          <a:p>
            <a:pPr marL="285750" indent="-285750">
              <a:buFont typeface="Arial" pitchFamily="34" charset="0"/>
              <a:buChar char="•"/>
              <a:defRPr/>
            </a:pPr>
            <a:r>
              <a:rPr lang="ja-JP" altLang="en-US" dirty="0" smtClean="0">
                <a:solidFill>
                  <a:schemeClr val="tx1"/>
                </a:solidFill>
              </a:rPr>
              <a:t>栄養状態について、バイアスのないアセスメント；</a:t>
            </a:r>
            <a:endParaRPr lang="en-US" dirty="0" smtClean="0">
              <a:solidFill>
                <a:schemeClr val="tx1"/>
              </a:solidFill>
            </a:endParaRPr>
          </a:p>
          <a:p>
            <a:pPr marL="285750" indent="-285750">
              <a:buFont typeface="Arial" pitchFamily="34" charset="0"/>
              <a:buChar char="•"/>
              <a:defRPr/>
            </a:pPr>
            <a:endParaRPr lang="en-US" dirty="0" smtClean="0">
              <a:solidFill>
                <a:schemeClr val="tx1"/>
              </a:solidFill>
            </a:endParaRPr>
          </a:p>
          <a:p>
            <a:pPr>
              <a:buFont typeface="Arial" pitchFamily="34" charset="0"/>
              <a:buChar char="•"/>
              <a:defRPr/>
            </a:pPr>
            <a:endParaRPr lang="en-US" dirty="0" smtClean="0">
              <a:solidFill>
                <a:schemeClr val="tx1"/>
              </a:solidFill>
            </a:endParaRPr>
          </a:p>
          <a:p>
            <a:pPr marL="285750" indent="-285750">
              <a:buFont typeface="Arial" pitchFamily="34" charset="0"/>
              <a:buChar char="•"/>
              <a:defRPr/>
            </a:pPr>
            <a:r>
              <a:rPr lang="ja-JP" altLang="en-US" dirty="0" smtClean="0">
                <a:solidFill>
                  <a:schemeClr val="tx1"/>
                </a:solidFill>
              </a:rPr>
              <a:t>現在の高齢者と明日（未来）</a:t>
            </a:r>
            <a:r>
              <a:rPr lang="ja-JP" altLang="en-US" dirty="0">
                <a:solidFill>
                  <a:schemeClr val="tx1"/>
                </a:solidFill>
              </a:rPr>
              <a:t>の</a:t>
            </a:r>
            <a:r>
              <a:rPr lang="ja-JP" altLang="en-US" dirty="0" smtClean="0">
                <a:solidFill>
                  <a:schemeClr val="tx1"/>
                </a:solidFill>
              </a:rPr>
              <a:t>高齢者、結果</a:t>
            </a:r>
            <a:r>
              <a:rPr lang="ja-JP" altLang="en-US" dirty="0">
                <a:solidFill>
                  <a:schemeClr val="tx1"/>
                </a:solidFill>
              </a:rPr>
              <a:t>の継続的</a:t>
            </a:r>
            <a:r>
              <a:rPr lang="ja-JP" altLang="en-US" dirty="0" smtClean="0">
                <a:solidFill>
                  <a:schemeClr val="tx1"/>
                </a:solidFill>
              </a:rPr>
              <a:t>妥当性に向けて；</a:t>
            </a:r>
            <a:endParaRPr lang="en-US" dirty="0" smtClean="0">
              <a:solidFill>
                <a:schemeClr val="tx1"/>
              </a:solidFill>
            </a:endParaRPr>
          </a:p>
          <a:p>
            <a:pPr marL="285750" indent="-285750">
              <a:buFont typeface="Arial" pitchFamily="34" charset="0"/>
              <a:buChar char="•"/>
              <a:defRPr/>
            </a:pPr>
            <a:endParaRPr lang="en-US" dirty="0" smtClean="0">
              <a:solidFill>
                <a:schemeClr val="tx1"/>
              </a:solidFill>
            </a:endParaRPr>
          </a:p>
          <a:p>
            <a:pPr marL="285750" indent="-285750">
              <a:buFont typeface="Arial" pitchFamily="34" charset="0"/>
              <a:buChar char="•"/>
              <a:defRPr/>
            </a:pPr>
            <a:endParaRPr lang="en-US" dirty="0" smtClean="0">
              <a:solidFill>
                <a:schemeClr val="tx1"/>
              </a:solidFill>
            </a:endParaRPr>
          </a:p>
          <a:p>
            <a:pPr marL="285750" indent="-285750">
              <a:buFont typeface="Arial" pitchFamily="34" charset="0"/>
              <a:buChar char="•"/>
              <a:defRPr/>
            </a:pPr>
            <a:r>
              <a:rPr lang="ja-JP" altLang="en-US" dirty="0" smtClean="0">
                <a:solidFill>
                  <a:schemeClr val="tx1"/>
                </a:solidFill>
              </a:rPr>
              <a:t>多臓器</a:t>
            </a:r>
            <a:r>
              <a:rPr lang="en-US" altLang="ja-JP" dirty="0" smtClean="0">
                <a:solidFill>
                  <a:schemeClr val="tx1"/>
                </a:solidFill>
              </a:rPr>
              <a:t>/</a:t>
            </a:r>
            <a:r>
              <a:rPr lang="ja-JP" altLang="en-US" dirty="0" smtClean="0">
                <a:solidFill>
                  <a:schemeClr val="tx1"/>
                </a:solidFill>
              </a:rPr>
              <a:t>多システムアウトカムデータ</a:t>
            </a:r>
            <a:r>
              <a:rPr lang="en-US" dirty="0" smtClean="0">
                <a:solidFill>
                  <a:schemeClr val="tx1"/>
                </a:solidFill>
              </a:rPr>
              <a:t>.</a:t>
            </a:r>
            <a:endParaRPr lang="en-US" dirty="0" smtClean="0">
              <a:solidFill>
                <a:schemeClr val="tx1"/>
              </a:solidFill>
            </a:endParaRPr>
          </a:p>
          <a:p>
            <a:pPr marL="285750" indent="-285750">
              <a:buFont typeface="Arial" pitchFamily="34" charset="0"/>
              <a:buChar char="•"/>
              <a:defRPr/>
            </a:pPr>
            <a:endParaRPr lang="en-US" dirty="0">
              <a:solidFill>
                <a:schemeClr val="tx1"/>
              </a:solidFill>
            </a:endParaRPr>
          </a:p>
          <a:p>
            <a:pPr marL="285750" indent="-285750">
              <a:buFont typeface="Arial" pitchFamily="34" charset="0"/>
              <a:buChar char="•"/>
              <a:defRPr/>
            </a:pPr>
            <a:endParaRPr lang="en-US" dirty="0"/>
          </a:p>
          <a:p>
            <a:pPr marL="285750" indent="-285750">
              <a:buFont typeface="Arial" pitchFamily="34" charset="0"/>
              <a:buChar char="•"/>
              <a:defRPr/>
            </a:pPr>
            <a:endParaRPr lang="en-US" dirty="0"/>
          </a:p>
          <a:p>
            <a:pPr>
              <a:defRPr/>
            </a:pPr>
            <a:endParaRPr lang="en-US" dirty="0"/>
          </a:p>
          <a:p>
            <a:pPr lvl="1">
              <a:defRPr/>
            </a:pPr>
            <a:r>
              <a:rPr lang="en-US" dirty="0"/>
              <a:t>	 </a:t>
            </a:r>
            <a:endParaRPr lang="nl-NL"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362" name="Rectangle 7"/>
          <p:cNvSpPr>
            <a:spLocks noChangeArrowheads="1"/>
          </p:cNvSpPr>
          <p:nvPr/>
        </p:nvSpPr>
        <p:spPr bwMode="auto">
          <a:xfrm>
            <a:off x="685800" y="533400"/>
            <a:ext cx="6037230" cy="830997"/>
          </a:xfrm>
          <a:prstGeom prst="rect">
            <a:avLst/>
          </a:prstGeom>
          <a:noFill/>
          <a:ln w="9525">
            <a:noFill/>
            <a:miter lim="800000"/>
            <a:headEnd/>
            <a:tailEnd/>
          </a:ln>
        </p:spPr>
        <p:txBody>
          <a:bodyPr wrap="none">
            <a:spAutoFit/>
          </a:bodyPr>
          <a:lstStyle/>
          <a:p>
            <a:pPr eaLnBrk="0" hangingPunct="0">
              <a:lnSpc>
                <a:spcPct val="100000"/>
              </a:lnSpc>
              <a:spcBef>
                <a:spcPct val="0"/>
              </a:spcBef>
            </a:pPr>
            <a:r>
              <a:rPr lang="ja-JP" altLang="en-US" sz="2800" b="1" dirty="0" smtClean="0">
                <a:solidFill>
                  <a:srgbClr val="09087A"/>
                </a:solidFill>
              </a:rPr>
              <a:t>フローニンゲン 大学メディカルセンター</a:t>
            </a:r>
            <a:endParaRPr lang="en-US" altLang="de-DE" sz="2800" b="1" dirty="0">
              <a:solidFill>
                <a:srgbClr val="09087A"/>
              </a:solidFill>
            </a:endParaRPr>
          </a:p>
          <a:p>
            <a:pPr eaLnBrk="0" hangingPunct="0">
              <a:lnSpc>
                <a:spcPct val="100000"/>
              </a:lnSpc>
              <a:spcBef>
                <a:spcPct val="0"/>
              </a:spcBef>
            </a:pPr>
            <a:r>
              <a:rPr lang="ja-JP" altLang="en-US" dirty="0" smtClean="0">
                <a:solidFill>
                  <a:srgbClr val="09087A"/>
                </a:solidFill>
              </a:rPr>
              <a:t>ケア、教育、研究におけるヘルシーエイジング</a:t>
            </a:r>
            <a:endParaRPr lang="en-US" altLang="de-DE" sz="2000" dirty="0">
              <a:solidFill>
                <a:srgbClr val="09087A"/>
              </a:solidFill>
            </a:endParaRPr>
          </a:p>
        </p:txBody>
      </p:sp>
      <p:sp>
        <p:nvSpPr>
          <p:cNvPr id="3" name="Tekstvak 2"/>
          <p:cNvSpPr txBox="1"/>
          <p:nvPr/>
        </p:nvSpPr>
        <p:spPr>
          <a:xfrm>
            <a:off x="467544" y="5707239"/>
            <a:ext cx="7992888" cy="1034129"/>
          </a:xfrm>
          <a:prstGeom prst="rect">
            <a:avLst/>
          </a:prstGeom>
          <a:solidFill>
            <a:schemeClr val="bg1"/>
          </a:solidFill>
        </p:spPr>
        <p:txBody>
          <a:bodyPr wrap="square" rtlCol="0">
            <a:spAutoFit/>
          </a:bodyPr>
          <a:lstStyle/>
          <a:p>
            <a:pPr algn="ctr"/>
            <a:r>
              <a:rPr lang="ja-JP" altLang="en-US" sz="3400" b="1" dirty="0" smtClean="0"/>
              <a:t>ありがとうございました</a:t>
            </a:r>
            <a:r>
              <a:rPr lang="nl-NL" sz="3400" b="1" dirty="0" smtClean="0"/>
              <a:t>!</a:t>
            </a:r>
            <a:endParaRPr lang="nl-NL" sz="3400" b="1" dirty="0" smtClean="0"/>
          </a:p>
          <a:p>
            <a:pPr algn="ctr"/>
            <a:r>
              <a:rPr lang="nl-NL" sz="3400" b="1" dirty="0" smtClean="0"/>
              <a:t> </a:t>
            </a:r>
            <a:endParaRPr lang="nl-NL" sz="34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611560" y="1700808"/>
            <a:ext cx="5107910" cy="3616875"/>
          </a:xfrm>
          <a:prstGeom prst="rect">
            <a:avLst/>
          </a:prstGeom>
          <a:noFill/>
          <a:ln w="9525">
            <a:noFill/>
            <a:miter lim="800000"/>
            <a:headEnd/>
            <a:tailEnd/>
          </a:ln>
          <a:effectLst/>
        </p:spPr>
      </p:pic>
      <p:sp>
        <p:nvSpPr>
          <p:cNvPr id="5123" name="Rectangle 3"/>
          <p:cNvSpPr>
            <a:spLocks noGrp="1" noChangeArrowheads="1"/>
          </p:cNvSpPr>
          <p:nvPr>
            <p:ph type="title"/>
          </p:nvPr>
        </p:nvSpPr>
        <p:spPr>
          <a:xfrm>
            <a:off x="395536" y="908720"/>
            <a:ext cx="7766379" cy="854968"/>
          </a:xfrm>
          <a:solidFill>
            <a:schemeClr val="bg1"/>
          </a:solidFill>
        </p:spPr>
        <p:txBody>
          <a:bodyPr/>
          <a:lstStyle/>
          <a:p>
            <a:pPr algn="l"/>
            <a:r>
              <a:rPr lang="ja-JP" altLang="en-US" sz="2600" b="1" dirty="0" smtClean="0">
                <a:solidFill>
                  <a:srgbClr val="FF7D00"/>
                </a:solidFill>
              </a:rPr>
              <a:t>フローニンゲン（オランダ）</a:t>
            </a:r>
            <a:endParaRPr lang="nl-NL" sz="2600" b="1" dirty="0" smtClean="0">
              <a:solidFill>
                <a:srgbClr val="FF7D00"/>
              </a:solidFill>
            </a:endParaRPr>
          </a:p>
        </p:txBody>
      </p:sp>
      <p:pic>
        <p:nvPicPr>
          <p:cNvPr id="5124" name="Picture 4" descr="MC900432586[1]"/>
          <p:cNvPicPr>
            <a:picLocks noChangeAspect="1" noChangeArrowheads="1"/>
          </p:cNvPicPr>
          <p:nvPr/>
        </p:nvPicPr>
        <p:blipFill>
          <a:blip r:embed="rId4" cstate="print"/>
          <a:srcRect/>
          <a:stretch>
            <a:fillRect/>
          </a:stretch>
        </p:blipFill>
        <p:spPr bwMode="auto">
          <a:xfrm rot="18935364">
            <a:off x="2461862" y="3457047"/>
            <a:ext cx="434716" cy="435157"/>
          </a:xfrm>
          <a:prstGeom prst="rect">
            <a:avLst/>
          </a:prstGeom>
          <a:noFill/>
          <a:ln w="9525">
            <a:noFill/>
            <a:miter lim="800000"/>
            <a:headEnd/>
            <a:tailEnd/>
          </a:ln>
        </p:spPr>
      </p:pic>
      <p:pic>
        <p:nvPicPr>
          <p:cNvPr id="5126" name="Picture 6"/>
          <p:cNvPicPr>
            <a:picLocks noChangeAspect="1" noChangeArrowheads="1"/>
          </p:cNvPicPr>
          <p:nvPr/>
        </p:nvPicPr>
        <p:blipFill>
          <a:blip r:embed="rId5" cstate="print"/>
          <a:srcRect l="16237"/>
          <a:stretch>
            <a:fillRect/>
          </a:stretch>
        </p:blipFill>
        <p:spPr bwMode="auto">
          <a:xfrm>
            <a:off x="6732240" y="1825436"/>
            <a:ext cx="2199689" cy="4868023"/>
          </a:xfrm>
          <a:prstGeom prst="rect">
            <a:avLst/>
          </a:prstGeom>
          <a:noFill/>
          <a:ln w="9525">
            <a:noFill/>
            <a:miter lim="800000"/>
            <a:headEnd/>
            <a:tailEnd/>
          </a:ln>
          <a:effectLst/>
        </p:spPr>
      </p:pic>
      <p:pic>
        <p:nvPicPr>
          <p:cNvPr id="1054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34" y="4479666"/>
            <a:ext cx="3156473" cy="221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06083" y="5661248"/>
            <a:ext cx="3278693" cy="486287"/>
          </a:xfrm>
          <a:prstGeom prst="rect">
            <a:avLst/>
          </a:prstGeom>
          <a:noFill/>
        </p:spPr>
        <p:txBody>
          <a:bodyPr wrap="square" rtlCol="0">
            <a:spAutoFit/>
          </a:bodyPr>
          <a:lstStyle/>
          <a:p>
            <a:r>
              <a:rPr lang="en-US" altLang="ja-JP" sz="1600" b="1" dirty="0" smtClean="0"/>
              <a:t>2013</a:t>
            </a:r>
            <a:r>
              <a:rPr lang="ja-JP" altLang="en-US" sz="1600" b="1" dirty="0" smtClean="0"/>
              <a:t>年度</a:t>
            </a:r>
            <a:r>
              <a:rPr lang="en-US" sz="1600" b="1" dirty="0" smtClean="0"/>
              <a:t> EU </a:t>
            </a:r>
            <a:r>
              <a:rPr lang="ja-JP" altLang="en-US" sz="1600" b="1" dirty="0" smtClean="0"/>
              <a:t>アクティブ＆ヘルシーエイジングの参照地域</a:t>
            </a:r>
            <a:endParaRPr lang="nl-NL" sz="16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918741"/>
            <a:ext cx="8496300" cy="854075"/>
          </a:xfrm>
        </p:spPr>
        <p:txBody>
          <a:bodyPr/>
          <a:lstStyle/>
          <a:p>
            <a:pPr algn="l"/>
            <a:r>
              <a:rPr lang="ja-JP" altLang="en-US" sz="2200" b="1" dirty="0" smtClean="0">
                <a:solidFill>
                  <a:srgbClr val="FF6600"/>
                </a:solidFill>
              </a:rPr>
              <a:t>主要なコンセプト</a:t>
            </a:r>
            <a:r>
              <a:rPr lang="ja-JP" altLang="en-US" sz="2200" b="1" dirty="0" smtClean="0">
                <a:solidFill>
                  <a:srgbClr val="FF6600"/>
                </a:solidFill>
              </a:rPr>
              <a:t>としてのヘルシーエイジング</a:t>
            </a:r>
            <a:r>
              <a:rPr lang="en-US" altLang="nl-NL" sz="2200" b="1" dirty="0" smtClean="0">
                <a:solidFill>
                  <a:srgbClr val="FF6600"/>
                </a:solidFill>
              </a:rPr>
              <a:t> ---</a:t>
            </a:r>
            <a:br>
              <a:rPr lang="en-US" altLang="nl-NL" sz="2200" b="1" dirty="0" smtClean="0">
                <a:solidFill>
                  <a:srgbClr val="FF6600"/>
                </a:solidFill>
              </a:rPr>
            </a:br>
            <a:r>
              <a:rPr lang="ja-JP" altLang="en-US" sz="2200" b="1" dirty="0" smtClean="0">
                <a:solidFill>
                  <a:srgbClr val="FF6600"/>
                </a:solidFill>
              </a:rPr>
              <a:t>公衆衛生、予防、臨床医学：それぞれの世界はばらばらか</a:t>
            </a:r>
            <a:r>
              <a:rPr lang="en-US" altLang="nl-NL" sz="2200" dirty="0" smtClean="0">
                <a:solidFill>
                  <a:srgbClr val="FF6600"/>
                </a:solidFill>
              </a:rPr>
              <a:t>?</a:t>
            </a:r>
            <a:r>
              <a:rPr lang="en-US" altLang="nl-NL" sz="2000" dirty="0" smtClean="0">
                <a:solidFill>
                  <a:srgbClr val="FF6600"/>
                </a:solidFill>
              </a:rPr>
              <a:t> </a:t>
            </a:r>
            <a:endParaRPr lang="nl-NL" altLang="nl-NL" sz="2000" dirty="0" smtClean="0">
              <a:solidFill>
                <a:srgbClr val="FF6600"/>
              </a:solidFill>
            </a:endParaRPr>
          </a:p>
        </p:txBody>
      </p:sp>
      <p:sp>
        <p:nvSpPr>
          <p:cNvPr id="10" name="Arc 9"/>
          <p:cNvSpPr/>
          <p:nvPr/>
        </p:nvSpPr>
        <p:spPr bwMode="auto">
          <a:xfrm>
            <a:off x="4427538" y="2781300"/>
            <a:ext cx="2265362" cy="2376488"/>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12" name="Arc 11"/>
          <p:cNvSpPr/>
          <p:nvPr/>
        </p:nvSpPr>
        <p:spPr bwMode="auto">
          <a:xfrm>
            <a:off x="4427538" y="2781300"/>
            <a:ext cx="1657350" cy="2232025"/>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13" name="Arc 12"/>
          <p:cNvSpPr/>
          <p:nvPr/>
        </p:nvSpPr>
        <p:spPr bwMode="auto">
          <a:xfrm>
            <a:off x="2843213" y="333375"/>
            <a:ext cx="1223962" cy="2159000"/>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14" name="Arc 13"/>
          <p:cNvSpPr/>
          <p:nvPr/>
        </p:nvSpPr>
        <p:spPr bwMode="auto">
          <a:xfrm>
            <a:off x="4427538" y="2708275"/>
            <a:ext cx="1544637" cy="1260475"/>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cxnSp>
        <p:nvCxnSpPr>
          <p:cNvPr id="5133" name="Straight Connector 15"/>
          <p:cNvCxnSpPr>
            <a:cxnSpLocks noChangeShapeType="1"/>
          </p:cNvCxnSpPr>
          <p:nvPr/>
        </p:nvCxnSpPr>
        <p:spPr bwMode="auto">
          <a:xfrm flipV="1">
            <a:off x="4427538" y="2276475"/>
            <a:ext cx="360362" cy="431800"/>
          </a:xfrm>
          <a:prstGeom prst="line">
            <a:avLst/>
          </a:prstGeom>
          <a:noFill/>
          <a:ln w="9525" algn="ctr">
            <a:noFill/>
            <a:round/>
            <a:headEnd/>
            <a:tailEnd/>
          </a:ln>
        </p:spPr>
      </p:cxnSp>
      <p:sp>
        <p:nvSpPr>
          <p:cNvPr id="5134" name="TextBox 2"/>
          <p:cNvSpPr txBox="1">
            <a:spLocks noChangeArrowheads="1"/>
          </p:cNvSpPr>
          <p:nvPr/>
        </p:nvSpPr>
        <p:spPr bwMode="auto">
          <a:xfrm>
            <a:off x="468313" y="1939752"/>
            <a:ext cx="3599631" cy="264688"/>
          </a:xfrm>
          <a:prstGeom prst="rect">
            <a:avLst/>
          </a:prstGeom>
          <a:solidFill>
            <a:schemeClr val="bg1"/>
          </a:solidFill>
          <a:ln w="9525">
            <a:noFill/>
            <a:miter lim="800000"/>
            <a:headEnd/>
            <a:tailEnd/>
          </a:ln>
        </p:spPr>
        <p:txBody>
          <a:bodyPr wrap="square">
            <a:spAutoFit/>
          </a:bodyPr>
          <a:lstStyle/>
          <a:p>
            <a:r>
              <a:rPr lang="ja-JP" altLang="en-US" sz="1400" b="1" dirty="0" smtClean="0">
                <a:solidFill>
                  <a:schemeClr val="tx1"/>
                </a:solidFill>
              </a:rPr>
              <a:t>公衆衛生</a:t>
            </a:r>
            <a:r>
              <a:rPr lang="en-US" altLang="nl-NL" sz="1400" b="1" dirty="0" smtClean="0">
                <a:solidFill>
                  <a:schemeClr val="tx1"/>
                </a:solidFill>
              </a:rPr>
              <a:t>/</a:t>
            </a:r>
            <a:r>
              <a:rPr lang="ja-JP" altLang="en-US" sz="1400" b="1" dirty="0" smtClean="0">
                <a:solidFill>
                  <a:schemeClr val="tx1"/>
                </a:solidFill>
              </a:rPr>
              <a:t>一次予防</a:t>
            </a:r>
            <a:endParaRPr lang="nl-NL" altLang="nl-NL" sz="1400" b="1" dirty="0">
              <a:solidFill>
                <a:schemeClr val="tx1"/>
              </a:solidFill>
            </a:endParaRPr>
          </a:p>
        </p:txBody>
      </p:sp>
      <p:sp>
        <p:nvSpPr>
          <p:cNvPr id="5135" name="TextBox 6"/>
          <p:cNvSpPr txBox="1">
            <a:spLocks noChangeArrowheads="1"/>
          </p:cNvSpPr>
          <p:nvPr/>
        </p:nvSpPr>
        <p:spPr bwMode="auto">
          <a:xfrm>
            <a:off x="4408488" y="1939752"/>
            <a:ext cx="4484687" cy="264688"/>
          </a:xfrm>
          <a:prstGeom prst="rect">
            <a:avLst/>
          </a:prstGeom>
          <a:solidFill>
            <a:schemeClr val="bg1"/>
          </a:solidFill>
          <a:ln w="9525">
            <a:noFill/>
            <a:miter lim="800000"/>
            <a:headEnd/>
            <a:tailEnd/>
          </a:ln>
        </p:spPr>
        <p:txBody>
          <a:bodyPr>
            <a:spAutoFit/>
          </a:bodyPr>
          <a:lstStyle/>
          <a:p>
            <a:r>
              <a:rPr lang="ja-JP" altLang="en-US" sz="1400" b="1" dirty="0" smtClean="0">
                <a:solidFill>
                  <a:schemeClr val="tx1"/>
                </a:solidFill>
              </a:rPr>
              <a:t>臨床医学</a:t>
            </a:r>
            <a:r>
              <a:rPr lang="en-US" altLang="nl-NL" sz="1400" b="1" dirty="0" smtClean="0">
                <a:solidFill>
                  <a:schemeClr val="tx1"/>
                </a:solidFill>
              </a:rPr>
              <a:t>/</a:t>
            </a:r>
            <a:r>
              <a:rPr lang="ja-JP" altLang="en-US" sz="1400" b="1" dirty="0" smtClean="0">
                <a:solidFill>
                  <a:schemeClr val="tx1"/>
                </a:solidFill>
              </a:rPr>
              <a:t>二次予防</a:t>
            </a:r>
            <a:endParaRPr lang="nl-NL" altLang="nl-NL" sz="1400" b="1" dirty="0">
              <a:solidFill>
                <a:schemeClr val="tx1"/>
              </a:solidFill>
            </a:endParaRPr>
          </a:p>
        </p:txBody>
      </p:sp>
      <p:pic>
        <p:nvPicPr>
          <p:cNvPr id="16" name="Picture 3"/>
          <p:cNvPicPr>
            <a:picLocks noChangeAspect="1" noChangeArrowheads="1"/>
          </p:cNvPicPr>
          <p:nvPr/>
        </p:nvPicPr>
        <p:blipFill>
          <a:blip r:embed="rId2" cstate="print"/>
          <a:srcRect/>
          <a:stretch>
            <a:fillRect/>
          </a:stretch>
        </p:blipFill>
        <p:spPr bwMode="auto">
          <a:xfrm>
            <a:off x="1115616" y="2189685"/>
            <a:ext cx="5760640" cy="4047627"/>
          </a:xfrm>
          <a:prstGeom prst="rect">
            <a:avLst/>
          </a:prstGeom>
          <a:noFill/>
          <a:ln w="9525">
            <a:noFill/>
            <a:miter lim="800000"/>
            <a:headEnd/>
            <a:tailEnd/>
          </a:ln>
        </p:spPr>
      </p:pic>
      <p:sp>
        <p:nvSpPr>
          <p:cNvPr id="2" name="Rectangle 1"/>
          <p:cNvSpPr/>
          <p:nvPr/>
        </p:nvSpPr>
        <p:spPr bwMode="auto">
          <a:xfrm>
            <a:off x="6372200" y="5301208"/>
            <a:ext cx="320700"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nl-NL" sz="1800" b="0" i="0" u="none" strike="noStrike" cap="none" normalizeH="0" baseline="0" smtClean="0">
              <a:ln>
                <a:noFill/>
              </a:ln>
              <a:solidFill>
                <a:srgbClr val="FF7D00"/>
              </a:solidFill>
              <a:effectLst/>
              <a:latin typeface="Verdana" pitchFamily="34" charset="0"/>
            </a:endParaRPr>
          </a:p>
        </p:txBody>
      </p:sp>
      <p:sp>
        <p:nvSpPr>
          <p:cNvPr id="3" name="Rectangle 2"/>
          <p:cNvSpPr/>
          <p:nvPr/>
        </p:nvSpPr>
        <p:spPr bwMode="auto">
          <a:xfrm>
            <a:off x="6405518" y="5313348"/>
            <a:ext cx="792088"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nl-NL" sz="1800" b="0" i="0" u="none" strike="noStrike" cap="none" normalizeH="0" baseline="0" smtClean="0">
              <a:ln>
                <a:noFill/>
              </a:ln>
              <a:solidFill>
                <a:srgbClr val="FF7D00"/>
              </a:solidFill>
              <a:effectLst/>
              <a:latin typeface="Verdana" pitchFamily="34" charset="0"/>
            </a:endParaRPr>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708275"/>
            <a:ext cx="79216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907704" y="5457364"/>
            <a:ext cx="4893858" cy="7799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nl-NL" sz="1800" b="0" i="0" u="none" strike="noStrike" cap="none" normalizeH="0" baseline="0" smtClean="0">
              <a:ln>
                <a:noFill/>
              </a:ln>
              <a:solidFill>
                <a:srgbClr val="FF7D00"/>
              </a:solidFill>
              <a:effectLst/>
              <a:latin typeface="Verdana" pitchFamily="34" charset="0"/>
            </a:endParaRPr>
          </a:p>
        </p:txBody>
      </p:sp>
      <p:sp>
        <p:nvSpPr>
          <p:cNvPr id="5" name="Rectangle 4"/>
          <p:cNvSpPr/>
          <p:nvPr/>
        </p:nvSpPr>
        <p:spPr bwMode="auto">
          <a:xfrm>
            <a:off x="1619747" y="5517232"/>
            <a:ext cx="5325906" cy="70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nl-NL" sz="1800" b="0" i="0" u="none" strike="noStrike" cap="none" normalizeH="0" baseline="0" smtClean="0">
              <a:ln>
                <a:noFill/>
              </a:ln>
              <a:solidFill>
                <a:srgbClr val="FF7D00"/>
              </a:solidFill>
              <a:effectLst/>
              <a:latin typeface="Verdana" pitchFamily="34" charset="0"/>
            </a:endParaRPr>
          </a:p>
        </p:txBody>
      </p:sp>
      <p:sp>
        <p:nvSpPr>
          <p:cNvPr id="18" name="Tekstvak 17"/>
          <p:cNvSpPr txBox="1"/>
          <p:nvPr/>
        </p:nvSpPr>
        <p:spPr>
          <a:xfrm>
            <a:off x="5054972" y="2528923"/>
            <a:ext cx="3275856" cy="252377"/>
          </a:xfrm>
          <a:prstGeom prst="rect">
            <a:avLst/>
          </a:prstGeom>
          <a:solidFill>
            <a:srgbClr val="FFC000"/>
          </a:solidFill>
        </p:spPr>
        <p:txBody>
          <a:bodyPr wrap="square" rtlCol="0">
            <a:spAutoFit/>
          </a:bodyPr>
          <a:lstStyle/>
          <a:p>
            <a:r>
              <a:rPr lang="ja-JP" altLang="en-US" sz="1300" b="1" dirty="0" smtClean="0">
                <a:solidFill>
                  <a:schemeClr val="tx1"/>
                </a:solidFill>
              </a:rPr>
              <a:t>社会および個人の利益</a:t>
            </a:r>
            <a:endParaRPr lang="nl-NL" sz="1300" b="1" dirty="0">
              <a:solidFill>
                <a:schemeClr val="tx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918741"/>
            <a:ext cx="8496300" cy="854075"/>
          </a:xfrm>
        </p:spPr>
        <p:txBody>
          <a:bodyPr/>
          <a:lstStyle/>
          <a:p>
            <a:pPr algn="l"/>
            <a:r>
              <a:rPr lang="ja-JP" altLang="en-US" sz="2200" b="1" dirty="0" smtClean="0">
                <a:solidFill>
                  <a:srgbClr val="FF6600"/>
                </a:solidFill>
              </a:rPr>
              <a:t>主要なコンセプト</a:t>
            </a:r>
            <a:r>
              <a:rPr lang="ja-JP" altLang="en-US" sz="2200" b="1" dirty="0" smtClean="0">
                <a:solidFill>
                  <a:srgbClr val="FF6600"/>
                </a:solidFill>
              </a:rPr>
              <a:t>としてのヘルシーエイジング</a:t>
            </a:r>
            <a:r>
              <a:rPr lang="en-US" altLang="nl-NL" sz="2200" b="1" dirty="0" smtClean="0">
                <a:solidFill>
                  <a:srgbClr val="FF6600"/>
                </a:solidFill>
              </a:rPr>
              <a:t> ---</a:t>
            </a:r>
            <a:br>
              <a:rPr lang="en-US" altLang="nl-NL" sz="2200" b="1" dirty="0" smtClean="0">
                <a:solidFill>
                  <a:srgbClr val="FF6600"/>
                </a:solidFill>
              </a:rPr>
            </a:br>
            <a:r>
              <a:rPr lang="ja-JP" altLang="en-US" sz="2200" b="1" dirty="0" smtClean="0">
                <a:solidFill>
                  <a:srgbClr val="FF6600"/>
                </a:solidFill>
              </a:rPr>
              <a:t>公衆衛生、予防、臨床医学：それぞれの世界はばらばらか？</a:t>
            </a:r>
            <a:r>
              <a:rPr lang="en-US" altLang="nl-NL" sz="2000" dirty="0" smtClean="0">
                <a:solidFill>
                  <a:srgbClr val="FF6600"/>
                </a:solidFill>
              </a:rPr>
              <a:t> </a:t>
            </a:r>
            <a:endParaRPr lang="nl-NL" altLang="nl-NL" sz="2000" dirty="0" smtClean="0">
              <a:solidFill>
                <a:srgbClr val="FF6600"/>
              </a:solidFill>
            </a:endParaRPr>
          </a:p>
        </p:txBody>
      </p:sp>
      <p:sp>
        <p:nvSpPr>
          <p:cNvPr id="10" name="Arc 9"/>
          <p:cNvSpPr/>
          <p:nvPr/>
        </p:nvSpPr>
        <p:spPr bwMode="auto">
          <a:xfrm>
            <a:off x="4427538" y="2781300"/>
            <a:ext cx="2265362" cy="2376488"/>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12" name="Arc 11"/>
          <p:cNvSpPr/>
          <p:nvPr/>
        </p:nvSpPr>
        <p:spPr bwMode="auto">
          <a:xfrm>
            <a:off x="4427538" y="2781300"/>
            <a:ext cx="1657350" cy="2232025"/>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13" name="Arc 12"/>
          <p:cNvSpPr/>
          <p:nvPr/>
        </p:nvSpPr>
        <p:spPr bwMode="auto">
          <a:xfrm>
            <a:off x="2843213" y="333375"/>
            <a:ext cx="1223962" cy="2159000"/>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14" name="Arc 13"/>
          <p:cNvSpPr/>
          <p:nvPr/>
        </p:nvSpPr>
        <p:spPr bwMode="auto">
          <a:xfrm>
            <a:off x="4427538" y="2708275"/>
            <a:ext cx="1544637" cy="1260475"/>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cxnSp>
        <p:nvCxnSpPr>
          <p:cNvPr id="5133" name="Straight Connector 15"/>
          <p:cNvCxnSpPr>
            <a:cxnSpLocks noChangeShapeType="1"/>
          </p:cNvCxnSpPr>
          <p:nvPr/>
        </p:nvCxnSpPr>
        <p:spPr bwMode="auto">
          <a:xfrm flipV="1">
            <a:off x="4427538" y="2276475"/>
            <a:ext cx="360362" cy="431800"/>
          </a:xfrm>
          <a:prstGeom prst="line">
            <a:avLst/>
          </a:prstGeom>
          <a:noFill/>
          <a:ln w="9525" algn="ctr">
            <a:noFill/>
            <a:round/>
            <a:headEnd/>
            <a:tailEnd/>
          </a:ln>
        </p:spPr>
      </p:cxnSp>
      <p:sp>
        <p:nvSpPr>
          <p:cNvPr id="5134" name="TextBox 2"/>
          <p:cNvSpPr txBox="1">
            <a:spLocks noChangeArrowheads="1"/>
          </p:cNvSpPr>
          <p:nvPr/>
        </p:nvSpPr>
        <p:spPr bwMode="auto">
          <a:xfrm>
            <a:off x="468313" y="1939752"/>
            <a:ext cx="3599631" cy="264688"/>
          </a:xfrm>
          <a:prstGeom prst="rect">
            <a:avLst/>
          </a:prstGeom>
          <a:solidFill>
            <a:schemeClr val="bg1"/>
          </a:solidFill>
          <a:ln w="9525">
            <a:noFill/>
            <a:miter lim="800000"/>
            <a:headEnd/>
            <a:tailEnd/>
          </a:ln>
        </p:spPr>
        <p:txBody>
          <a:bodyPr wrap="square">
            <a:spAutoFit/>
          </a:bodyPr>
          <a:lstStyle/>
          <a:p>
            <a:r>
              <a:rPr lang="ja-JP" altLang="en-US" sz="1400" b="1" dirty="0" smtClean="0">
                <a:solidFill>
                  <a:schemeClr val="tx1"/>
                </a:solidFill>
              </a:rPr>
              <a:t>公衆衛生</a:t>
            </a:r>
            <a:r>
              <a:rPr lang="en-US" altLang="nl-NL" sz="1400" b="1" dirty="0" smtClean="0">
                <a:solidFill>
                  <a:schemeClr val="tx1"/>
                </a:solidFill>
              </a:rPr>
              <a:t>/</a:t>
            </a:r>
            <a:r>
              <a:rPr lang="ja-JP" altLang="en-US" sz="1400" b="1" dirty="0" smtClean="0">
                <a:solidFill>
                  <a:schemeClr val="tx1"/>
                </a:solidFill>
              </a:rPr>
              <a:t>一次予防</a:t>
            </a:r>
            <a:endParaRPr lang="nl-NL" altLang="nl-NL" sz="1400" b="1" dirty="0">
              <a:solidFill>
                <a:schemeClr val="tx1"/>
              </a:solidFill>
            </a:endParaRPr>
          </a:p>
        </p:txBody>
      </p:sp>
      <p:sp>
        <p:nvSpPr>
          <p:cNvPr id="5135" name="TextBox 6"/>
          <p:cNvSpPr txBox="1">
            <a:spLocks noChangeArrowheads="1"/>
          </p:cNvSpPr>
          <p:nvPr/>
        </p:nvSpPr>
        <p:spPr bwMode="auto">
          <a:xfrm>
            <a:off x="4408488" y="1939752"/>
            <a:ext cx="4484687" cy="264688"/>
          </a:xfrm>
          <a:prstGeom prst="rect">
            <a:avLst/>
          </a:prstGeom>
          <a:solidFill>
            <a:schemeClr val="bg1"/>
          </a:solidFill>
          <a:ln w="9525">
            <a:noFill/>
            <a:miter lim="800000"/>
            <a:headEnd/>
            <a:tailEnd/>
          </a:ln>
        </p:spPr>
        <p:txBody>
          <a:bodyPr>
            <a:spAutoFit/>
          </a:bodyPr>
          <a:lstStyle/>
          <a:p>
            <a:r>
              <a:rPr lang="ja-JP" altLang="en-US" sz="1400" b="1" dirty="0" smtClean="0">
                <a:solidFill>
                  <a:schemeClr val="tx1"/>
                </a:solidFill>
              </a:rPr>
              <a:t>臨床医学</a:t>
            </a:r>
            <a:r>
              <a:rPr lang="en-US" altLang="nl-NL" sz="1400" b="1" dirty="0" smtClean="0">
                <a:solidFill>
                  <a:schemeClr val="tx1"/>
                </a:solidFill>
              </a:rPr>
              <a:t>/</a:t>
            </a:r>
            <a:r>
              <a:rPr lang="ja-JP" altLang="en-US" sz="1400" b="1" dirty="0" smtClean="0">
                <a:solidFill>
                  <a:schemeClr val="tx1"/>
                </a:solidFill>
              </a:rPr>
              <a:t>二次予防</a:t>
            </a:r>
            <a:endParaRPr lang="nl-NL" altLang="nl-NL" sz="1400" b="1" dirty="0">
              <a:solidFill>
                <a:schemeClr val="tx1"/>
              </a:solidFill>
            </a:endParaRPr>
          </a:p>
        </p:txBody>
      </p:sp>
      <p:pic>
        <p:nvPicPr>
          <p:cNvPr id="16" name="Picture 3"/>
          <p:cNvPicPr>
            <a:picLocks noChangeAspect="1" noChangeArrowheads="1"/>
          </p:cNvPicPr>
          <p:nvPr/>
        </p:nvPicPr>
        <p:blipFill>
          <a:blip r:embed="rId2" cstate="print"/>
          <a:srcRect/>
          <a:stretch>
            <a:fillRect/>
          </a:stretch>
        </p:blipFill>
        <p:spPr bwMode="auto">
          <a:xfrm>
            <a:off x="1115616" y="2189685"/>
            <a:ext cx="5760640" cy="4047627"/>
          </a:xfrm>
          <a:prstGeom prst="rect">
            <a:avLst/>
          </a:prstGeom>
          <a:noFill/>
          <a:ln w="9525">
            <a:noFill/>
            <a:miter lim="800000"/>
            <a:headEnd/>
            <a:tailEnd/>
          </a:ln>
        </p:spPr>
      </p:pic>
      <p:sp>
        <p:nvSpPr>
          <p:cNvPr id="11" name="Tekstvak 10"/>
          <p:cNvSpPr txBox="1"/>
          <p:nvPr/>
        </p:nvSpPr>
        <p:spPr>
          <a:xfrm>
            <a:off x="5054972" y="2528923"/>
            <a:ext cx="3275856" cy="252377"/>
          </a:xfrm>
          <a:prstGeom prst="rect">
            <a:avLst/>
          </a:prstGeom>
          <a:solidFill>
            <a:srgbClr val="FFC000"/>
          </a:solidFill>
        </p:spPr>
        <p:txBody>
          <a:bodyPr wrap="square" rtlCol="0">
            <a:spAutoFit/>
          </a:bodyPr>
          <a:lstStyle/>
          <a:p>
            <a:r>
              <a:rPr lang="ja-JP" altLang="en-US" sz="1300" b="1" dirty="0" smtClean="0">
                <a:solidFill>
                  <a:schemeClr val="tx1"/>
                </a:solidFill>
              </a:rPr>
              <a:t>社会および個人の利益</a:t>
            </a:r>
            <a:endParaRPr lang="nl-NL" sz="1300" b="1" dirty="0">
              <a:solidFill>
                <a:schemeClr val="tx1"/>
              </a:solidFill>
            </a:endParaRPr>
          </a:p>
        </p:txBody>
      </p:sp>
      <p:sp>
        <p:nvSpPr>
          <p:cNvPr id="2" name="Rectangle 1"/>
          <p:cNvSpPr/>
          <p:nvPr/>
        </p:nvSpPr>
        <p:spPr bwMode="auto">
          <a:xfrm>
            <a:off x="6372200" y="5301208"/>
            <a:ext cx="320700" cy="21602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nl-NL" sz="1800" b="0" i="0" u="none" strike="noStrike" cap="none" normalizeH="0" baseline="0" smtClean="0">
              <a:ln>
                <a:noFill/>
              </a:ln>
              <a:solidFill>
                <a:srgbClr val="FF7D00"/>
              </a:solidFill>
              <a:effectLst/>
              <a:latin typeface="Verdana" pitchFamily="34" charset="0"/>
            </a:endParaRPr>
          </a:p>
        </p:txBody>
      </p:sp>
      <p:sp>
        <p:nvSpPr>
          <p:cNvPr id="3" name="Rectangle 2"/>
          <p:cNvSpPr/>
          <p:nvPr/>
        </p:nvSpPr>
        <p:spPr bwMode="auto">
          <a:xfrm>
            <a:off x="6405518" y="5313348"/>
            <a:ext cx="792088"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nl-NL" sz="1800" b="0" i="0" u="none" strike="noStrike" cap="none" normalizeH="0" baseline="0" smtClean="0">
              <a:ln>
                <a:noFill/>
              </a:ln>
              <a:solidFill>
                <a:srgbClr val="FF7D00"/>
              </a:solidFill>
              <a:effectLst/>
              <a:latin typeface="Verdana" pitchFamily="34" charset="0"/>
            </a:endParaRPr>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708275"/>
            <a:ext cx="79216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907704" y="5457364"/>
            <a:ext cx="4893858" cy="77994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nl-NL" sz="1800" b="0" i="0" u="none" strike="noStrike" cap="none" normalizeH="0" baseline="0" smtClean="0">
              <a:ln>
                <a:noFill/>
              </a:ln>
              <a:solidFill>
                <a:srgbClr val="FF7D00"/>
              </a:solidFill>
              <a:effectLst/>
              <a:latin typeface="Verdana" pitchFamily="34" charset="0"/>
            </a:endParaRPr>
          </a:p>
        </p:txBody>
      </p:sp>
      <p:sp>
        <p:nvSpPr>
          <p:cNvPr id="5" name="Rectangle 4"/>
          <p:cNvSpPr/>
          <p:nvPr/>
        </p:nvSpPr>
        <p:spPr bwMode="auto">
          <a:xfrm>
            <a:off x="1583813" y="5517232"/>
            <a:ext cx="5325906" cy="7079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Tx/>
              <a:buSzTx/>
              <a:buFontTx/>
              <a:buNone/>
              <a:tabLst/>
            </a:pPr>
            <a:endParaRPr kumimoji="0" lang="nl-NL" sz="1800" b="0" i="0" u="none" strike="noStrike" cap="none" normalizeH="0" baseline="0" smtClean="0">
              <a:ln>
                <a:noFill/>
              </a:ln>
              <a:solidFill>
                <a:srgbClr val="FF7D00"/>
              </a:solidFill>
              <a:effectLst/>
              <a:latin typeface="Verdana" pitchFamily="34" charset="0"/>
            </a:endParaRPr>
          </a:p>
        </p:txBody>
      </p:sp>
      <p:sp>
        <p:nvSpPr>
          <p:cNvPr id="6" name="TextBox 5"/>
          <p:cNvSpPr txBox="1"/>
          <p:nvPr/>
        </p:nvSpPr>
        <p:spPr>
          <a:xfrm>
            <a:off x="807548" y="5532004"/>
            <a:ext cx="7724892" cy="480131"/>
          </a:xfrm>
          <a:prstGeom prst="rect">
            <a:avLst/>
          </a:prstGeom>
          <a:noFill/>
        </p:spPr>
        <p:txBody>
          <a:bodyPr wrap="square" rtlCol="0">
            <a:spAutoFit/>
          </a:bodyPr>
          <a:lstStyle/>
          <a:p>
            <a:r>
              <a:rPr lang="ja-JP" altLang="en-US" sz="1400" b="1" dirty="0" smtClean="0">
                <a:solidFill>
                  <a:schemeClr val="tx1"/>
                </a:solidFill>
              </a:rPr>
              <a:t>ライフコースアプローチ：</a:t>
            </a:r>
            <a:endParaRPr lang="en-US" sz="1400" b="1" dirty="0" smtClean="0">
              <a:solidFill>
                <a:schemeClr val="tx1"/>
              </a:solidFill>
            </a:endParaRPr>
          </a:p>
          <a:p>
            <a:r>
              <a:rPr lang="ja-JP" altLang="en-US" sz="1400" b="1" dirty="0" smtClean="0">
                <a:solidFill>
                  <a:schemeClr val="tx1"/>
                </a:solidFill>
              </a:rPr>
              <a:t>公衆衛生、予防、そして臨床医学のパースペクティブを統合する。</a:t>
            </a:r>
            <a:r>
              <a:rPr lang="en-US" sz="1400" b="1" dirty="0" smtClean="0">
                <a:solidFill>
                  <a:schemeClr val="tx1"/>
                </a:solidFill>
              </a:rPr>
              <a:t> </a:t>
            </a:r>
            <a:endParaRPr lang="nl-NL" sz="1400" b="1" dirty="0">
              <a:solidFill>
                <a:schemeClr val="tx1"/>
              </a:solidFill>
            </a:endParaRPr>
          </a:p>
        </p:txBody>
      </p:sp>
    </p:spTree>
    <p:extLst>
      <p:ext uri="{BB962C8B-B14F-4D97-AF65-F5344CB8AC3E}">
        <p14:creationId xmlns:p14="http://schemas.microsoft.com/office/powerpoint/2010/main" val="2379502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980728"/>
            <a:ext cx="8229600" cy="854075"/>
          </a:xfrm>
        </p:spPr>
        <p:txBody>
          <a:bodyPr/>
          <a:lstStyle/>
          <a:p>
            <a:pPr algn="l"/>
            <a:r>
              <a:rPr lang="ja-JP" altLang="en-US" sz="2400" b="1" dirty="0" smtClean="0">
                <a:solidFill>
                  <a:srgbClr val="FF6600"/>
                </a:solidFill>
              </a:rPr>
              <a:t>ヘルシーエイジングというコンセプトには、臨床医学のパースペクティブを変える必要がある</a:t>
            </a:r>
            <a:endParaRPr lang="nl-NL" altLang="nl-NL" sz="2400" b="1" dirty="0" smtClean="0">
              <a:solidFill>
                <a:srgbClr val="FF6600"/>
              </a:solidFill>
            </a:endParaRPr>
          </a:p>
        </p:txBody>
      </p:sp>
      <p:pic>
        <p:nvPicPr>
          <p:cNvPr id="6147" name="Picture 2"/>
          <p:cNvPicPr>
            <a:picLocks noGrp="1" noChangeAspect="1" noChangeArrowheads="1"/>
          </p:cNvPicPr>
          <p:nvPr>
            <p:ph idx="1"/>
          </p:nvPr>
        </p:nvPicPr>
        <p:blipFill>
          <a:blip r:embed="rId2" cstate="print"/>
          <a:srcRect/>
          <a:stretch>
            <a:fillRect/>
          </a:stretch>
        </p:blipFill>
        <p:spPr>
          <a:xfrm>
            <a:off x="0" y="2349500"/>
            <a:ext cx="9144000" cy="1881188"/>
          </a:xfrm>
          <a:noFill/>
        </p:spPr>
      </p:pic>
      <p:sp>
        <p:nvSpPr>
          <p:cNvPr id="6150" name="TextBox 5"/>
          <p:cNvSpPr txBox="1">
            <a:spLocks noChangeArrowheads="1"/>
          </p:cNvSpPr>
          <p:nvPr/>
        </p:nvSpPr>
        <p:spPr bwMode="auto">
          <a:xfrm>
            <a:off x="1763713" y="4652963"/>
            <a:ext cx="6696075" cy="867930"/>
          </a:xfrm>
          <a:prstGeom prst="rect">
            <a:avLst/>
          </a:prstGeom>
          <a:noFill/>
          <a:ln w="9525">
            <a:noFill/>
            <a:miter lim="800000"/>
            <a:headEnd/>
            <a:tailEnd/>
          </a:ln>
        </p:spPr>
        <p:txBody>
          <a:bodyPr>
            <a:spAutoFit/>
          </a:bodyPr>
          <a:lstStyle/>
          <a:p>
            <a:r>
              <a:rPr lang="ja-JP" altLang="en-US" dirty="0" smtClean="0">
                <a:solidFill>
                  <a:schemeClr val="tx1"/>
                </a:solidFill>
              </a:rPr>
              <a:t>最大</a:t>
            </a:r>
            <a:r>
              <a:rPr lang="en-US" altLang="ja-JP" dirty="0" smtClean="0">
                <a:solidFill>
                  <a:schemeClr val="tx1"/>
                </a:solidFill>
              </a:rPr>
              <a:t>1,300</a:t>
            </a:r>
            <a:r>
              <a:rPr lang="ja-JP" altLang="en-US" dirty="0" smtClean="0">
                <a:solidFill>
                  <a:schemeClr val="tx1"/>
                </a:solidFill>
              </a:rPr>
              <a:t>床</a:t>
            </a:r>
            <a:r>
              <a:rPr lang="ja-JP" altLang="en-US" dirty="0" smtClean="0">
                <a:solidFill>
                  <a:schemeClr val="tx1"/>
                </a:solidFill>
              </a:rPr>
              <a:t>が、人口</a:t>
            </a:r>
            <a:r>
              <a:rPr lang="en-US" altLang="ja-JP" dirty="0" smtClean="0">
                <a:solidFill>
                  <a:schemeClr val="tx1"/>
                </a:solidFill>
              </a:rPr>
              <a:t>350</a:t>
            </a:r>
            <a:r>
              <a:rPr lang="ja-JP" altLang="en-US" dirty="0" smtClean="0">
                <a:solidFill>
                  <a:schemeClr val="tx1"/>
                </a:solidFill>
              </a:rPr>
              <a:t>万人に提供される</a:t>
            </a:r>
            <a:r>
              <a:rPr lang="nl-NL" altLang="nl-NL" dirty="0" smtClean="0">
                <a:solidFill>
                  <a:schemeClr val="tx1"/>
                </a:solidFill>
              </a:rPr>
              <a:t> </a:t>
            </a:r>
            <a:endParaRPr lang="nl-NL" altLang="nl-NL" dirty="0">
              <a:solidFill>
                <a:schemeClr val="tx1"/>
              </a:solidFill>
            </a:endParaRPr>
          </a:p>
          <a:p>
            <a:r>
              <a:rPr lang="ja-JP" altLang="en-US" dirty="0" smtClean="0">
                <a:solidFill>
                  <a:schemeClr val="tx1"/>
                </a:solidFill>
              </a:rPr>
              <a:t>最大</a:t>
            </a:r>
            <a:r>
              <a:rPr lang="en-US" altLang="ja-JP" dirty="0" smtClean="0">
                <a:solidFill>
                  <a:schemeClr val="tx1"/>
                </a:solidFill>
              </a:rPr>
              <a:t>12,000</a:t>
            </a:r>
            <a:r>
              <a:rPr lang="ja-JP" altLang="en-US" dirty="0" smtClean="0">
                <a:solidFill>
                  <a:schemeClr val="tx1"/>
                </a:solidFill>
              </a:rPr>
              <a:t>人の専門人材</a:t>
            </a:r>
            <a:r>
              <a:rPr lang="ja-JP" altLang="en-US" dirty="0" smtClean="0">
                <a:solidFill>
                  <a:schemeClr val="tx1"/>
                </a:solidFill>
              </a:rPr>
              <a:t>が、治癒とケアに従事する</a:t>
            </a:r>
            <a:endParaRPr lang="nl-NL" altLang="nl-NL" dirty="0">
              <a:solidFill>
                <a:schemeClr val="tx1"/>
              </a:solidFill>
            </a:endParaRPr>
          </a:p>
          <a:p>
            <a:r>
              <a:rPr lang="nl-NL" altLang="nl-NL" dirty="0">
                <a:solidFill>
                  <a:schemeClr val="tx1"/>
                </a:solidFill>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980728"/>
            <a:ext cx="8229600" cy="854075"/>
          </a:xfrm>
        </p:spPr>
        <p:txBody>
          <a:bodyPr/>
          <a:lstStyle/>
          <a:p>
            <a:pPr algn="l"/>
            <a:r>
              <a:rPr lang="ja-JP" altLang="en-US" sz="2400" b="1" dirty="0">
                <a:solidFill>
                  <a:srgbClr val="FF6600"/>
                </a:solidFill>
              </a:rPr>
              <a:t>ヘルシーエイジングというコンセプトには、臨床医学</a:t>
            </a:r>
            <a:r>
              <a:rPr lang="ja-JP" altLang="en-US" sz="2400" b="1" dirty="0" smtClean="0">
                <a:solidFill>
                  <a:srgbClr val="FF6600"/>
                </a:solidFill>
              </a:rPr>
              <a:t>のパースペクティブを</a:t>
            </a:r>
            <a:r>
              <a:rPr lang="ja-JP" altLang="en-US" sz="2400" b="1" dirty="0">
                <a:solidFill>
                  <a:srgbClr val="FF6600"/>
                </a:solidFill>
              </a:rPr>
              <a:t>変える必要がある</a:t>
            </a:r>
            <a:endParaRPr lang="nl-NL" altLang="nl-NL" sz="2400" b="1" dirty="0" smtClean="0">
              <a:solidFill>
                <a:srgbClr val="FF6600"/>
              </a:solidFill>
            </a:endParaRPr>
          </a:p>
        </p:txBody>
      </p:sp>
      <p:pic>
        <p:nvPicPr>
          <p:cNvPr id="6147" name="Picture 2"/>
          <p:cNvPicPr>
            <a:picLocks noGrp="1" noChangeAspect="1" noChangeArrowheads="1"/>
          </p:cNvPicPr>
          <p:nvPr>
            <p:ph idx="1"/>
          </p:nvPr>
        </p:nvPicPr>
        <p:blipFill>
          <a:blip r:embed="rId2" cstate="print"/>
          <a:srcRect/>
          <a:stretch>
            <a:fillRect/>
          </a:stretch>
        </p:blipFill>
        <p:spPr>
          <a:xfrm>
            <a:off x="0" y="2349500"/>
            <a:ext cx="9144000" cy="1881188"/>
          </a:xfrm>
          <a:noFill/>
        </p:spPr>
      </p:pic>
      <p:sp>
        <p:nvSpPr>
          <p:cNvPr id="6150" name="TextBox 5"/>
          <p:cNvSpPr txBox="1">
            <a:spLocks noChangeArrowheads="1"/>
          </p:cNvSpPr>
          <p:nvPr/>
        </p:nvSpPr>
        <p:spPr bwMode="auto">
          <a:xfrm>
            <a:off x="1763713" y="4652963"/>
            <a:ext cx="6696075" cy="867930"/>
          </a:xfrm>
          <a:prstGeom prst="rect">
            <a:avLst/>
          </a:prstGeom>
          <a:noFill/>
          <a:ln w="9525">
            <a:noFill/>
            <a:miter lim="800000"/>
            <a:headEnd/>
            <a:tailEnd/>
          </a:ln>
        </p:spPr>
        <p:txBody>
          <a:bodyPr>
            <a:spAutoFit/>
          </a:bodyPr>
          <a:lstStyle/>
          <a:p>
            <a:r>
              <a:rPr lang="ja-JP" altLang="en-US" dirty="0">
                <a:solidFill>
                  <a:schemeClr val="tx1"/>
                </a:solidFill>
              </a:rPr>
              <a:t>最大</a:t>
            </a:r>
            <a:r>
              <a:rPr lang="en-US" altLang="ja-JP" dirty="0">
                <a:solidFill>
                  <a:schemeClr val="tx1"/>
                </a:solidFill>
              </a:rPr>
              <a:t>1,300</a:t>
            </a:r>
            <a:r>
              <a:rPr lang="ja-JP" altLang="en-US" dirty="0">
                <a:solidFill>
                  <a:schemeClr val="tx1"/>
                </a:solidFill>
              </a:rPr>
              <a:t>床</a:t>
            </a:r>
            <a:r>
              <a:rPr lang="ja-JP" altLang="en-US" dirty="0" smtClean="0">
                <a:solidFill>
                  <a:schemeClr val="tx1"/>
                </a:solidFill>
              </a:rPr>
              <a:t>が、人口</a:t>
            </a:r>
            <a:r>
              <a:rPr lang="en-US" altLang="ja-JP" dirty="0">
                <a:solidFill>
                  <a:schemeClr val="tx1"/>
                </a:solidFill>
              </a:rPr>
              <a:t>350</a:t>
            </a:r>
            <a:r>
              <a:rPr lang="ja-JP" altLang="en-US" dirty="0">
                <a:solidFill>
                  <a:schemeClr val="tx1"/>
                </a:solidFill>
              </a:rPr>
              <a:t>万人に提供される</a:t>
            </a:r>
            <a:r>
              <a:rPr lang="nl-NL" altLang="nl-NL" dirty="0">
                <a:solidFill>
                  <a:schemeClr val="tx1"/>
                </a:solidFill>
              </a:rPr>
              <a:t> </a:t>
            </a:r>
          </a:p>
          <a:p>
            <a:r>
              <a:rPr lang="ja-JP" altLang="en-US" dirty="0">
                <a:solidFill>
                  <a:schemeClr val="tx1"/>
                </a:solidFill>
              </a:rPr>
              <a:t>最大</a:t>
            </a:r>
            <a:r>
              <a:rPr lang="en-US" altLang="ja-JP" dirty="0">
                <a:solidFill>
                  <a:schemeClr val="tx1"/>
                </a:solidFill>
              </a:rPr>
              <a:t>12,000</a:t>
            </a:r>
            <a:r>
              <a:rPr lang="ja-JP" altLang="en-US" dirty="0" smtClean="0">
                <a:solidFill>
                  <a:schemeClr val="tx1"/>
                </a:solidFill>
              </a:rPr>
              <a:t>人の専門人材</a:t>
            </a:r>
            <a:r>
              <a:rPr lang="ja-JP" altLang="en-US" dirty="0">
                <a:solidFill>
                  <a:schemeClr val="tx1"/>
                </a:solidFill>
              </a:rPr>
              <a:t>が、治癒とケアに従事する</a:t>
            </a:r>
            <a:endParaRPr lang="nl-NL" altLang="nl-NL" dirty="0">
              <a:solidFill>
                <a:schemeClr val="tx1"/>
              </a:solidFill>
            </a:endParaRPr>
          </a:p>
          <a:p>
            <a:r>
              <a:rPr lang="nl-NL" altLang="nl-NL" dirty="0">
                <a:solidFill>
                  <a:schemeClr val="tx1"/>
                </a:solidFill>
              </a:rPr>
              <a:t>			 </a:t>
            </a:r>
          </a:p>
        </p:txBody>
      </p:sp>
      <p:sp>
        <p:nvSpPr>
          <p:cNvPr id="2" name="TextBox 1"/>
          <p:cNvSpPr txBox="1"/>
          <p:nvPr/>
        </p:nvSpPr>
        <p:spPr>
          <a:xfrm>
            <a:off x="3707904" y="5491426"/>
            <a:ext cx="4248472" cy="313932"/>
          </a:xfrm>
          <a:prstGeom prst="rect">
            <a:avLst/>
          </a:prstGeom>
          <a:noFill/>
          <a:ln w="9525">
            <a:solidFill>
              <a:srgbClr val="FF7D00"/>
            </a:solidFill>
          </a:ln>
        </p:spPr>
        <p:txBody>
          <a:bodyPr wrap="square" rtlCol="0">
            <a:spAutoFit/>
          </a:bodyPr>
          <a:lstStyle/>
          <a:p>
            <a:pPr algn="ctr"/>
            <a:r>
              <a:rPr lang="ja-JP" altLang="en-US" dirty="0" smtClean="0">
                <a:solidFill>
                  <a:schemeClr val="tx1"/>
                </a:solidFill>
              </a:rPr>
              <a:t>加えるものは：ヘルスプロモーション　</a:t>
            </a:r>
            <a:endParaRPr lang="nl-NL" dirty="0">
              <a:solidFill>
                <a:schemeClr val="tx1"/>
              </a:solidFill>
            </a:endParaRPr>
          </a:p>
        </p:txBody>
      </p:sp>
    </p:spTree>
    <p:extLst>
      <p:ext uri="{BB962C8B-B14F-4D97-AF65-F5344CB8AC3E}">
        <p14:creationId xmlns:p14="http://schemas.microsoft.com/office/powerpoint/2010/main" val="241397403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8313" y="908050"/>
            <a:ext cx="8496300" cy="854075"/>
          </a:xfrm>
        </p:spPr>
        <p:txBody>
          <a:bodyPr/>
          <a:lstStyle/>
          <a:p>
            <a:pPr algn="l"/>
            <a:r>
              <a:rPr lang="ja-JP" altLang="en-US" sz="2400" b="1" dirty="0" smtClean="0">
                <a:solidFill>
                  <a:srgbClr val="FF6600"/>
                </a:solidFill>
              </a:rPr>
              <a:t>ヘルシーエイジングと臨床医学</a:t>
            </a:r>
            <a:r>
              <a:rPr lang="en-US" altLang="nl-NL" sz="2400" b="1" dirty="0" smtClean="0">
                <a:solidFill>
                  <a:srgbClr val="FF6600"/>
                </a:solidFill>
              </a:rPr>
              <a:t>  </a:t>
            </a:r>
            <a:endParaRPr lang="nl-NL" altLang="nl-NL" sz="2400" b="1" dirty="0" smtClean="0">
              <a:solidFill>
                <a:srgbClr val="FF6600"/>
              </a:solidFill>
            </a:endParaRPr>
          </a:p>
        </p:txBody>
      </p:sp>
      <p:sp>
        <p:nvSpPr>
          <p:cNvPr id="10" name="Arc 9"/>
          <p:cNvSpPr/>
          <p:nvPr/>
        </p:nvSpPr>
        <p:spPr bwMode="auto">
          <a:xfrm>
            <a:off x="4427538" y="2781300"/>
            <a:ext cx="2265362" cy="2376488"/>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12" name="Arc 11"/>
          <p:cNvSpPr/>
          <p:nvPr/>
        </p:nvSpPr>
        <p:spPr bwMode="auto">
          <a:xfrm>
            <a:off x="4427538" y="2781300"/>
            <a:ext cx="1657350" cy="2232025"/>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13" name="Arc 12"/>
          <p:cNvSpPr/>
          <p:nvPr/>
        </p:nvSpPr>
        <p:spPr bwMode="auto">
          <a:xfrm>
            <a:off x="2843213" y="333375"/>
            <a:ext cx="1223962" cy="2159000"/>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sp>
        <p:nvSpPr>
          <p:cNvPr id="14" name="Arc 13"/>
          <p:cNvSpPr/>
          <p:nvPr/>
        </p:nvSpPr>
        <p:spPr bwMode="auto">
          <a:xfrm>
            <a:off x="4427538" y="2708275"/>
            <a:ext cx="1544637" cy="1260475"/>
          </a:xfrm>
          <a:prstGeom prst="arc">
            <a:avLst/>
          </a:prstGeom>
          <a:noFill/>
          <a:ln w="9525" cap="flat" cmpd="sng" algn="ctr">
            <a:noFill/>
            <a:prstDash val="solid"/>
            <a:round/>
            <a:headEnd type="none" w="med" len="med"/>
            <a:tailEnd type="none" w="med" len="med"/>
          </a:ln>
          <a:effectLst/>
        </p:spPr>
        <p:txBody>
          <a:bodyPr/>
          <a:lstStyle/>
          <a:p>
            <a:pPr marL="342900" indent="-342900">
              <a:defRPr/>
            </a:pPr>
            <a:endParaRPr lang="nl-NL"/>
          </a:p>
        </p:txBody>
      </p:sp>
      <p:cxnSp>
        <p:nvCxnSpPr>
          <p:cNvPr id="8205" name="Straight Connector 15"/>
          <p:cNvCxnSpPr>
            <a:cxnSpLocks noChangeShapeType="1"/>
          </p:cNvCxnSpPr>
          <p:nvPr/>
        </p:nvCxnSpPr>
        <p:spPr bwMode="auto">
          <a:xfrm flipV="1">
            <a:off x="4427538" y="2276475"/>
            <a:ext cx="360362" cy="431800"/>
          </a:xfrm>
          <a:prstGeom prst="line">
            <a:avLst/>
          </a:prstGeom>
          <a:noFill/>
          <a:ln w="9525" algn="ctr">
            <a:noFill/>
            <a:round/>
            <a:headEnd/>
            <a:tailEnd/>
          </a:ln>
        </p:spPr>
      </p:cxnSp>
      <p:sp>
        <p:nvSpPr>
          <p:cNvPr id="8206" name="TextBox 2"/>
          <p:cNvSpPr txBox="1">
            <a:spLocks noChangeArrowheads="1"/>
          </p:cNvSpPr>
          <p:nvPr/>
        </p:nvSpPr>
        <p:spPr bwMode="auto">
          <a:xfrm>
            <a:off x="1092200" y="1836738"/>
            <a:ext cx="3262313" cy="264688"/>
          </a:xfrm>
          <a:prstGeom prst="rect">
            <a:avLst/>
          </a:prstGeom>
          <a:solidFill>
            <a:schemeClr val="bg1"/>
          </a:solidFill>
          <a:ln w="9525">
            <a:noFill/>
            <a:miter lim="800000"/>
            <a:headEnd/>
            <a:tailEnd/>
          </a:ln>
        </p:spPr>
        <p:txBody>
          <a:bodyPr>
            <a:spAutoFit/>
          </a:bodyPr>
          <a:lstStyle/>
          <a:p>
            <a:r>
              <a:rPr lang="ja-JP" altLang="en-US" sz="1400" dirty="0" smtClean="0">
                <a:solidFill>
                  <a:schemeClr val="tx1"/>
                </a:solidFill>
              </a:rPr>
              <a:t>公衆衛生</a:t>
            </a:r>
            <a:r>
              <a:rPr lang="en-US" altLang="ja-JP" sz="1400" dirty="0" smtClean="0">
                <a:solidFill>
                  <a:schemeClr val="tx1"/>
                </a:solidFill>
              </a:rPr>
              <a:t>/</a:t>
            </a:r>
            <a:r>
              <a:rPr lang="ja-JP" altLang="en-US" sz="1400" dirty="0" smtClean="0">
                <a:solidFill>
                  <a:schemeClr val="tx1"/>
                </a:solidFill>
              </a:rPr>
              <a:t>一次予防</a:t>
            </a:r>
            <a:endParaRPr lang="nl-NL" altLang="nl-NL" sz="1400" dirty="0">
              <a:solidFill>
                <a:schemeClr val="tx1"/>
              </a:solidFill>
            </a:endParaRPr>
          </a:p>
        </p:txBody>
      </p:sp>
      <p:sp>
        <p:nvSpPr>
          <p:cNvPr id="8207" name="TextBox 6"/>
          <p:cNvSpPr txBox="1">
            <a:spLocks noChangeArrowheads="1"/>
          </p:cNvSpPr>
          <p:nvPr/>
        </p:nvSpPr>
        <p:spPr bwMode="auto">
          <a:xfrm>
            <a:off x="4408488" y="1836738"/>
            <a:ext cx="3832225" cy="264688"/>
          </a:xfrm>
          <a:prstGeom prst="rect">
            <a:avLst/>
          </a:prstGeom>
          <a:solidFill>
            <a:schemeClr val="bg1"/>
          </a:solidFill>
          <a:ln w="9525">
            <a:noFill/>
            <a:miter lim="800000"/>
            <a:headEnd/>
            <a:tailEnd/>
          </a:ln>
        </p:spPr>
        <p:txBody>
          <a:bodyPr>
            <a:spAutoFit/>
          </a:bodyPr>
          <a:lstStyle/>
          <a:p>
            <a:r>
              <a:rPr lang="ja-JP" altLang="en-US" sz="1400" dirty="0" smtClean="0">
                <a:solidFill>
                  <a:schemeClr val="tx1"/>
                </a:solidFill>
              </a:rPr>
              <a:t>臨床医学</a:t>
            </a:r>
            <a:r>
              <a:rPr lang="en-US" altLang="nl-NL" sz="1400" dirty="0" smtClean="0">
                <a:solidFill>
                  <a:schemeClr val="tx1"/>
                </a:solidFill>
              </a:rPr>
              <a:t>/</a:t>
            </a:r>
            <a:r>
              <a:rPr lang="ja-JP" altLang="en-US" sz="1400" dirty="0" smtClean="0">
                <a:solidFill>
                  <a:schemeClr val="tx1"/>
                </a:solidFill>
              </a:rPr>
              <a:t>二次予防</a:t>
            </a:r>
            <a:endParaRPr lang="nl-NL" altLang="nl-NL" sz="1400" dirty="0">
              <a:solidFill>
                <a:schemeClr val="tx1"/>
              </a:solidFill>
            </a:endParaRPr>
          </a:p>
        </p:txBody>
      </p:sp>
      <p:pic>
        <p:nvPicPr>
          <p:cNvPr id="18" name="Picture 3"/>
          <p:cNvPicPr>
            <a:picLocks noChangeAspect="1" noChangeArrowheads="1"/>
          </p:cNvPicPr>
          <p:nvPr/>
        </p:nvPicPr>
        <p:blipFill>
          <a:blip r:embed="rId2" cstate="print"/>
          <a:srcRect/>
          <a:stretch>
            <a:fillRect/>
          </a:stretch>
        </p:blipFill>
        <p:spPr bwMode="auto">
          <a:xfrm>
            <a:off x="1763688" y="2132856"/>
            <a:ext cx="5760640" cy="4047627"/>
          </a:xfrm>
          <a:prstGeom prst="rect">
            <a:avLst/>
          </a:prstGeom>
          <a:noFill/>
          <a:ln w="9525">
            <a:noFill/>
            <a:miter lim="800000"/>
            <a:headEnd/>
            <a:tailEnd/>
          </a:ln>
        </p:spPr>
      </p:pic>
      <p:sp>
        <p:nvSpPr>
          <p:cNvPr id="17" name="TextBox 16"/>
          <p:cNvSpPr txBox="1"/>
          <p:nvPr/>
        </p:nvSpPr>
        <p:spPr>
          <a:xfrm>
            <a:off x="72009" y="4005064"/>
            <a:ext cx="8964487" cy="1791260"/>
          </a:xfrm>
          <a:prstGeom prst="rect">
            <a:avLst/>
          </a:prstGeom>
          <a:solidFill>
            <a:schemeClr val="bg1"/>
          </a:solidFill>
          <a:effectLst>
            <a:outerShdw blurRad="50800" dist="50800" dir="5400000" sx="103000" sy="103000" algn="ctr" rotWithShape="0">
              <a:schemeClr val="bg1"/>
            </a:outerShdw>
          </a:effectLst>
        </p:spPr>
        <p:txBody>
          <a:bodyPr wrap="square">
            <a:spAutoFit/>
          </a:bodyPr>
          <a:lstStyle/>
          <a:p>
            <a:pPr algn="ctr">
              <a:defRPr/>
            </a:pPr>
            <a:endParaRPr lang="en-US" sz="2400" dirty="0"/>
          </a:p>
          <a:p>
            <a:pPr algn="ctr">
              <a:defRPr/>
            </a:pPr>
            <a:r>
              <a:rPr lang="ja-JP" altLang="en-US" sz="2400" dirty="0" smtClean="0">
                <a:solidFill>
                  <a:schemeClr val="tx1"/>
                </a:solidFill>
              </a:rPr>
              <a:t>イノベーション戦略として、一次予防と臨床医学の専門知識・技術に相互作用を起こす</a:t>
            </a:r>
            <a:r>
              <a:rPr lang="en-US" sz="2400" dirty="0" smtClean="0">
                <a:solidFill>
                  <a:schemeClr val="tx1"/>
                </a:solidFill>
              </a:rPr>
              <a:t>:</a:t>
            </a:r>
          </a:p>
          <a:p>
            <a:pPr algn="ctr">
              <a:defRPr/>
            </a:pPr>
            <a:r>
              <a:rPr lang="ja-JP" altLang="en-US" sz="2400" b="1" dirty="0" smtClean="0">
                <a:solidFill>
                  <a:schemeClr val="tx1"/>
                </a:solidFill>
              </a:rPr>
              <a:t>ライフスタイル・メディスン</a:t>
            </a:r>
            <a:r>
              <a:rPr lang="en-US" sz="2400" b="1" dirty="0" smtClean="0">
                <a:solidFill>
                  <a:schemeClr val="tx1"/>
                </a:solidFill>
              </a:rPr>
              <a:t> </a:t>
            </a:r>
          </a:p>
          <a:p>
            <a:pPr algn="ctr">
              <a:defRPr/>
            </a:pPr>
            <a:endParaRPr lang="nl-NL" sz="2400" dirty="0"/>
          </a:p>
        </p:txBody>
      </p:sp>
      <p:pic>
        <p:nvPicPr>
          <p:cNvPr id="1064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5465865"/>
            <a:ext cx="53228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kstvak 15"/>
          <p:cNvSpPr txBox="1"/>
          <p:nvPr/>
        </p:nvSpPr>
        <p:spPr>
          <a:xfrm>
            <a:off x="5688632" y="2456543"/>
            <a:ext cx="3275856" cy="252377"/>
          </a:xfrm>
          <a:prstGeom prst="rect">
            <a:avLst/>
          </a:prstGeom>
          <a:solidFill>
            <a:srgbClr val="FFC000"/>
          </a:solidFill>
        </p:spPr>
        <p:txBody>
          <a:bodyPr wrap="square" rtlCol="0">
            <a:spAutoFit/>
          </a:bodyPr>
          <a:lstStyle/>
          <a:p>
            <a:r>
              <a:rPr lang="ja-JP" altLang="en-US" sz="1300" b="1" dirty="0" smtClean="0">
                <a:solidFill>
                  <a:schemeClr val="tx1"/>
                </a:solidFill>
              </a:rPr>
              <a:t>社会および個人の利益</a:t>
            </a:r>
            <a:endParaRPr lang="nl-NL" sz="1300" b="1"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al 25"/>
          <p:cNvSpPr>
            <a:spLocks noChangeArrowheads="1"/>
          </p:cNvSpPr>
          <p:nvPr/>
        </p:nvSpPr>
        <p:spPr bwMode="auto">
          <a:xfrm>
            <a:off x="539775" y="1772816"/>
            <a:ext cx="2232025" cy="4032250"/>
          </a:xfrm>
          <a:prstGeom prst="ellipse">
            <a:avLst/>
          </a:prstGeom>
          <a:noFill/>
          <a:ln w="31750" algn="ctr">
            <a:solidFill>
              <a:srgbClr val="FF6600"/>
            </a:solidFill>
            <a:round/>
            <a:headEnd/>
            <a:tailEnd/>
          </a:ln>
        </p:spPr>
        <p:txBody>
          <a:bodyPr/>
          <a:lstStyle/>
          <a:p>
            <a:pPr marL="342900" indent="-342900"/>
            <a:endParaRPr lang="nl-NL" altLang="nl-NL"/>
          </a:p>
        </p:txBody>
      </p:sp>
      <p:sp>
        <p:nvSpPr>
          <p:cNvPr id="9219" name="Titel 1"/>
          <p:cNvSpPr>
            <a:spLocks noGrp="1"/>
          </p:cNvSpPr>
          <p:nvPr>
            <p:ph type="title"/>
          </p:nvPr>
        </p:nvSpPr>
        <p:spPr/>
        <p:txBody>
          <a:bodyPr/>
          <a:lstStyle/>
          <a:p>
            <a:pPr algn="l"/>
            <a:r>
              <a:rPr lang="ja-JP" altLang="en-US" sz="2400" b="1" dirty="0" smtClean="0">
                <a:solidFill>
                  <a:srgbClr val="FF6600"/>
                </a:solidFill>
              </a:rPr>
              <a:t>ライフスタイル（生活習慣）と慢性疾患</a:t>
            </a:r>
            <a:endParaRPr lang="nl-NL" altLang="nl-NL" sz="2400" b="1" dirty="0" smtClean="0">
              <a:solidFill>
                <a:srgbClr val="FF6600"/>
              </a:solidFill>
            </a:endParaRPr>
          </a:p>
        </p:txBody>
      </p:sp>
      <p:sp>
        <p:nvSpPr>
          <p:cNvPr id="9222" name="Tekstvak 5"/>
          <p:cNvSpPr txBox="1">
            <a:spLocks noChangeArrowheads="1"/>
          </p:cNvSpPr>
          <p:nvPr/>
        </p:nvSpPr>
        <p:spPr bwMode="auto">
          <a:xfrm>
            <a:off x="827088" y="2276475"/>
            <a:ext cx="1512887" cy="313932"/>
          </a:xfrm>
          <a:prstGeom prst="rect">
            <a:avLst/>
          </a:prstGeom>
          <a:noFill/>
          <a:ln w="9525">
            <a:noFill/>
            <a:miter lim="800000"/>
            <a:headEnd/>
            <a:tailEnd/>
          </a:ln>
        </p:spPr>
        <p:txBody>
          <a:bodyPr>
            <a:spAutoFit/>
          </a:bodyPr>
          <a:lstStyle/>
          <a:p>
            <a:r>
              <a:rPr lang="ja-JP" altLang="en-US" dirty="0" smtClean="0">
                <a:solidFill>
                  <a:schemeClr val="tx1"/>
                </a:solidFill>
              </a:rPr>
              <a:t>喫煙</a:t>
            </a:r>
            <a:endParaRPr lang="nl-NL" altLang="nl-NL" dirty="0">
              <a:solidFill>
                <a:schemeClr val="tx1"/>
              </a:solidFill>
            </a:endParaRPr>
          </a:p>
        </p:txBody>
      </p:sp>
      <p:sp>
        <p:nvSpPr>
          <p:cNvPr id="9223" name="Tekstvak 6"/>
          <p:cNvSpPr txBox="1">
            <a:spLocks noChangeArrowheads="1"/>
          </p:cNvSpPr>
          <p:nvPr/>
        </p:nvSpPr>
        <p:spPr bwMode="auto">
          <a:xfrm>
            <a:off x="755650" y="2781300"/>
            <a:ext cx="1152525" cy="313932"/>
          </a:xfrm>
          <a:prstGeom prst="rect">
            <a:avLst/>
          </a:prstGeom>
          <a:noFill/>
          <a:ln w="9525">
            <a:noFill/>
            <a:miter lim="800000"/>
            <a:headEnd/>
            <a:tailEnd/>
          </a:ln>
        </p:spPr>
        <p:txBody>
          <a:bodyPr>
            <a:spAutoFit/>
          </a:bodyPr>
          <a:lstStyle/>
          <a:p>
            <a:r>
              <a:rPr lang="ja-JP" altLang="en-US" dirty="0" smtClean="0">
                <a:solidFill>
                  <a:schemeClr val="tx1"/>
                </a:solidFill>
              </a:rPr>
              <a:t>飲酒</a:t>
            </a:r>
            <a:endParaRPr lang="nl-NL" altLang="nl-NL" dirty="0">
              <a:solidFill>
                <a:schemeClr val="tx1"/>
              </a:solidFill>
            </a:endParaRPr>
          </a:p>
        </p:txBody>
      </p:sp>
      <p:sp>
        <p:nvSpPr>
          <p:cNvPr id="9224" name="Tekstvak 7"/>
          <p:cNvSpPr txBox="1">
            <a:spLocks noChangeArrowheads="1"/>
          </p:cNvSpPr>
          <p:nvPr/>
        </p:nvSpPr>
        <p:spPr bwMode="auto">
          <a:xfrm>
            <a:off x="755650" y="3357563"/>
            <a:ext cx="1512888" cy="313932"/>
          </a:xfrm>
          <a:prstGeom prst="rect">
            <a:avLst/>
          </a:prstGeom>
          <a:noFill/>
          <a:ln w="9525">
            <a:noFill/>
            <a:miter lim="800000"/>
            <a:headEnd/>
            <a:tailEnd/>
          </a:ln>
        </p:spPr>
        <p:txBody>
          <a:bodyPr>
            <a:spAutoFit/>
          </a:bodyPr>
          <a:lstStyle/>
          <a:p>
            <a:r>
              <a:rPr lang="ja-JP" altLang="en-US" dirty="0" smtClean="0">
                <a:solidFill>
                  <a:schemeClr val="tx1"/>
                </a:solidFill>
              </a:rPr>
              <a:t>栄養</a:t>
            </a:r>
            <a:endParaRPr lang="nl-NL" altLang="nl-NL" dirty="0">
              <a:solidFill>
                <a:schemeClr val="tx1"/>
              </a:solidFill>
            </a:endParaRPr>
          </a:p>
        </p:txBody>
      </p:sp>
      <p:sp>
        <p:nvSpPr>
          <p:cNvPr id="9225" name="Tekstvak 8"/>
          <p:cNvSpPr txBox="1">
            <a:spLocks noChangeArrowheads="1"/>
          </p:cNvSpPr>
          <p:nvPr/>
        </p:nvSpPr>
        <p:spPr bwMode="auto">
          <a:xfrm>
            <a:off x="755650" y="3860800"/>
            <a:ext cx="2160588" cy="313932"/>
          </a:xfrm>
          <a:prstGeom prst="rect">
            <a:avLst/>
          </a:prstGeom>
          <a:noFill/>
          <a:ln w="9525">
            <a:noFill/>
            <a:miter lim="800000"/>
            <a:headEnd/>
            <a:tailEnd/>
          </a:ln>
        </p:spPr>
        <p:txBody>
          <a:bodyPr>
            <a:spAutoFit/>
          </a:bodyPr>
          <a:lstStyle/>
          <a:p>
            <a:r>
              <a:rPr lang="ja-JP" altLang="en-US" dirty="0" smtClean="0">
                <a:solidFill>
                  <a:schemeClr val="tx1"/>
                </a:solidFill>
              </a:rPr>
              <a:t>身体活動</a:t>
            </a:r>
            <a:endParaRPr lang="nl-NL" altLang="nl-NL" dirty="0">
              <a:solidFill>
                <a:schemeClr val="tx1"/>
              </a:solidFill>
            </a:endParaRPr>
          </a:p>
        </p:txBody>
      </p:sp>
      <p:sp>
        <p:nvSpPr>
          <p:cNvPr id="9226" name="Tekstvak 9"/>
          <p:cNvSpPr txBox="1">
            <a:spLocks noChangeArrowheads="1"/>
          </p:cNvSpPr>
          <p:nvPr/>
        </p:nvSpPr>
        <p:spPr bwMode="auto">
          <a:xfrm>
            <a:off x="3419475" y="2349500"/>
            <a:ext cx="1944688" cy="313932"/>
          </a:xfrm>
          <a:prstGeom prst="rect">
            <a:avLst/>
          </a:prstGeom>
          <a:noFill/>
          <a:ln w="9525">
            <a:noFill/>
            <a:miter lim="800000"/>
            <a:headEnd/>
            <a:tailEnd/>
          </a:ln>
        </p:spPr>
        <p:txBody>
          <a:bodyPr>
            <a:spAutoFit/>
          </a:bodyPr>
          <a:lstStyle/>
          <a:p>
            <a:r>
              <a:rPr lang="ja-JP" altLang="en-US" dirty="0" smtClean="0">
                <a:solidFill>
                  <a:schemeClr val="tx1"/>
                </a:solidFill>
              </a:rPr>
              <a:t>糖尿病</a:t>
            </a:r>
            <a:endParaRPr lang="nl-NL" altLang="nl-NL" dirty="0">
              <a:solidFill>
                <a:schemeClr val="tx1"/>
              </a:solidFill>
            </a:endParaRPr>
          </a:p>
        </p:txBody>
      </p:sp>
      <p:sp>
        <p:nvSpPr>
          <p:cNvPr id="9227" name="Tekstvak 10"/>
          <p:cNvSpPr txBox="1">
            <a:spLocks noChangeArrowheads="1"/>
          </p:cNvSpPr>
          <p:nvPr/>
        </p:nvSpPr>
        <p:spPr bwMode="auto">
          <a:xfrm>
            <a:off x="3419475" y="3429000"/>
            <a:ext cx="1944688" cy="313932"/>
          </a:xfrm>
          <a:prstGeom prst="rect">
            <a:avLst/>
          </a:prstGeom>
          <a:noFill/>
          <a:ln w="9525">
            <a:noFill/>
            <a:miter lim="800000"/>
            <a:headEnd/>
            <a:tailEnd/>
          </a:ln>
        </p:spPr>
        <p:txBody>
          <a:bodyPr>
            <a:spAutoFit/>
          </a:bodyPr>
          <a:lstStyle/>
          <a:p>
            <a:r>
              <a:rPr lang="ja-JP" altLang="en-US" dirty="0" smtClean="0">
                <a:solidFill>
                  <a:schemeClr val="tx1"/>
                </a:solidFill>
              </a:rPr>
              <a:t>体重過剰</a:t>
            </a:r>
            <a:endParaRPr lang="nl-NL" altLang="nl-NL" dirty="0">
              <a:solidFill>
                <a:schemeClr val="tx1"/>
              </a:solidFill>
            </a:endParaRPr>
          </a:p>
        </p:txBody>
      </p:sp>
      <p:sp>
        <p:nvSpPr>
          <p:cNvPr id="9228" name="Tekstvak 11"/>
          <p:cNvSpPr txBox="1">
            <a:spLocks noChangeArrowheads="1"/>
          </p:cNvSpPr>
          <p:nvPr/>
        </p:nvSpPr>
        <p:spPr bwMode="auto">
          <a:xfrm>
            <a:off x="3419475" y="4508500"/>
            <a:ext cx="1728788" cy="313932"/>
          </a:xfrm>
          <a:prstGeom prst="rect">
            <a:avLst/>
          </a:prstGeom>
          <a:noFill/>
          <a:ln w="9525">
            <a:noFill/>
            <a:miter lim="800000"/>
            <a:headEnd/>
            <a:tailEnd/>
          </a:ln>
        </p:spPr>
        <p:txBody>
          <a:bodyPr>
            <a:spAutoFit/>
          </a:bodyPr>
          <a:lstStyle/>
          <a:p>
            <a:r>
              <a:rPr lang="ja-JP" altLang="en-US" dirty="0" smtClean="0">
                <a:solidFill>
                  <a:schemeClr val="tx1"/>
                </a:solidFill>
              </a:rPr>
              <a:t>高血圧</a:t>
            </a:r>
            <a:endParaRPr lang="nl-NL" altLang="nl-NL" dirty="0">
              <a:solidFill>
                <a:schemeClr val="tx1"/>
              </a:solidFill>
            </a:endParaRPr>
          </a:p>
        </p:txBody>
      </p:sp>
      <p:sp>
        <p:nvSpPr>
          <p:cNvPr id="9229" name="Tekstvak 13"/>
          <p:cNvSpPr txBox="1">
            <a:spLocks noChangeArrowheads="1"/>
          </p:cNvSpPr>
          <p:nvPr/>
        </p:nvSpPr>
        <p:spPr bwMode="auto">
          <a:xfrm>
            <a:off x="6300787" y="2173779"/>
            <a:ext cx="2465387" cy="313932"/>
          </a:xfrm>
          <a:prstGeom prst="rect">
            <a:avLst/>
          </a:prstGeom>
          <a:noFill/>
          <a:ln w="9525">
            <a:noFill/>
            <a:miter lim="800000"/>
            <a:headEnd/>
            <a:tailEnd/>
          </a:ln>
        </p:spPr>
        <p:txBody>
          <a:bodyPr wrap="square">
            <a:spAutoFit/>
          </a:bodyPr>
          <a:lstStyle/>
          <a:p>
            <a:r>
              <a:rPr lang="nl-NL" altLang="nl-NL" dirty="0" smtClean="0">
                <a:solidFill>
                  <a:schemeClr val="tx1"/>
                </a:solidFill>
              </a:rPr>
              <a:t>CVD</a:t>
            </a:r>
            <a:endParaRPr lang="nl-NL" altLang="nl-NL" dirty="0">
              <a:solidFill>
                <a:schemeClr val="tx1"/>
              </a:solidFill>
            </a:endParaRPr>
          </a:p>
        </p:txBody>
      </p:sp>
      <p:sp>
        <p:nvSpPr>
          <p:cNvPr id="9230" name="Tekstvak 14"/>
          <p:cNvSpPr txBox="1">
            <a:spLocks noChangeArrowheads="1"/>
          </p:cNvSpPr>
          <p:nvPr/>
        </p:nvSpPr>
        <p:spPr bwMode="auto">
          <a:xfrm>
            <a:off x="6300788" y="3716338"/>
            <a:ext cx="2843212" cy="313932"/>
          </a:xfrm>
          <a:prstGeom prst="rect">
            <a:avLst/>
          </a:prstGeom>
          <a:noFill/>
          <a:ln w="9525">
            <a:noFill/>
            <a:miter lim="800000"/>
            <a:headEnd/>
            <a:tailEnd/>
          </a:ln>
        </p:spPr>
        <p:txBody>
          <a:bodyPr>
            <a:spAutoFit/>
          </a:bodyPr>
          <a:lstStyle/>
          <a:p>
            <a:r>
              <a:rPr lang="ja-JP" altLang="en-US" dirty="0" smtClean="0">
                <a:solidFill>
                  <a:schemeClr val="tx1"/>
                </a:solidFill>
              </a:rPr>
              <a:t>肝疾患</a:t>
            </a:r>
            <a:r>
              <a:rPr lang="nl-NL" altLang="nl-NL" dirty="0" smtClean="0">
                <a:solidFill>
                  <a:schemeClr val="tx1"/>
                </a:solidFill>
              </a:rPr>
              <a:t> </a:t>
            </a:r>
            <a:endParaRPr lang="nl-NL" altLang="nl-NL" dirty="0">
              <a:solidFill>
                <a:schemeClr val="tx1"/>
              </a:solidFill>
            </a:endParaRPr>
          </a:p>
        </p:txBody>
      </p:sp>
      <p:sp>
        <p:nvSpPr>
          <p:cNvPr id="9231" name="Tekstvak 15"/>
          <p:cNvSpPr txBox="1">
            <a:spLocks noChangeArrowheads="1"/>
          </p:cNvSpPr>
          <p:nvPr/>
        </p:nvSpPr>
        <p:spPr bwMode="auto">
          <a:xfrm>
            <a:off x="6300788" y="2924175"/>
            <a:ext cx="2159000" cy="313932"/>
          </a:xfrm>
          <a:prstGeom prst="rect">
            <a:avLst/>
          </a:prstGeom>
          <a:noFill/>
          <a:ln w="9525">
            <a:noFill/>
            <a:miter lim="800000"/>
            <a:headEnd/>
            <a:tailEnd/>
          </a:ln>
        </p:spPr>
        <p:txBody>
          <a:bodyPr>
            <a:spAutoFit/>
          </a:bodyPr>
          <a:lstStyle/>
          <a:p>
            <a:r>
              <a:rPr lang="ja-JP" altLang="en-US" dirty="0" smtClean="0">
                <a:solidFill>
                  <a:schemeClr val="tx1"/>
                </a:solidFill>
              </a:rPr>
              <a:t>腎疾患</a:t>
            </a:r>
            <a:r>
              <a:rPr lang="nl-NL" altLang="nl-NL" dirty="0" smtClean="0">
                <a:solidFill>
                  <a:schemeClr val="tx1"/>
                </a:solidFill>
              </a:rPr>
              <a:t> </a:t>
            </a:r>
            <a:endParaRPr lang="nl-NL" altLang="nl-NL" dirty="0">
              <a:solidFill>
                <a:schemeClr val="tx1"/>
              </a:solidFill>
            </a:endParaRPr>
          </a:p>
        </p:txBody>
      </p:sp>
      <p:sp>
        <p:nvSpPr>
          <p:cNvPr id="9232" name="Tekstvak 16"/>
          <p:cNvSpPr txBox="1">
            <a:spLocks noChangeArrowheads="1"/>
          </p:cNvSpPr>
          <p:nvPr/>
        </p:nvSpPr>
        <p:spPr bwMode="auto">
          <a:xfrm>
            <a:off x="6372225" y="4508500"/>
            <a:ext cx="2087563" cy="313932"/>
          </a:xfrm>
          <a:prstGeom prst="rect">
            <a:avLst/>
          </a:prstGeom>
          <a:noFill/>
          <a:ln w="9525">
            <a:noFill/>
            <a:miter lim="800000"/>
            <a:headEnd/>
            <a:tailEnd/>
          </a:ln>
        </p:spPr>
        <p:txBody>
          <a:bodyPr>
            <a:spAutoFit/>
          </a:bodyPr>
          <a:lstStyle/>
          <a:p>
            <a:r>
              <a:rPr lang="ja-JP" altLang="en-US" dirty="0" smtClean="0">
                <a:solidFill>
                  <a:schemeClr val="tx1"/>
                </a:solidFill>
              </a:rPr>
              <a:t>肺疾患</a:t>
            </a:r>
            <a:r>
              <a:rPr lang="nl-NL" altLang="nl-NL" dirty="0" smtClean="0">
                <a:solidFill>
                  <a:schemeClr val="tx1"/>
                </a:solidFill>
              </a:rPr>
              <a:t> </a:t>
            </a:r>
            <a:endParaRPr lang="nl-NL" altLang="nl-NL" dirty="0">
              <a:solidFill>
                <a:schemeClr val="tx1"/>
              </a:solidFill>
            </a:endParaRPr>
          </a:p>
        </p:txBody>
      </p:sp>
      <p:sp>
        <p:nvSpPr>
          <p:cNvPr id="9233" name="Tekstvak 17"/>
          <p:cNvSpPr txBox="1">
            <a:spLocks noChangeArrowheads="1"/>
          </p:cNvSpPr>
          <p:nvPr/>
        </p:nvSpPr>
        <p:spPr bwMode="auto">
          <a:xfrm>
            <a:off x="6372225" y="5373688"/>
            <a:ext cx="1584325" cy="312737"/>
          </a:xfrm>
          <a:prstGeom prst="rect">
            <a:avLst/>
          </a:prstGeom>
          <a:noFill/>
          <a:ln w="9525">
            <a:noFill/>
            <a:miter lim="800000"/>
            <a:headEnd/>
            <a:tailEnd/>
          </a:ln>
        </p:spPr>
        <p:txBody>
          <a:bodyPr>
            <a:spAutoFit/>
          </a:bodyPr>
          <a:lstStyle/>
          <a:p>
            <a:r>
              <a:rPr lang="ja-JP" altLang="en-US" dirty="0" smtClean="0">
                <a:solidFill>
                  <a:schemeClr val="tx1"/>
                </a:solidFill>
              </a:rPr>
              <a:t>がん</a:t>
            </a:r>
            <a:endParaRPr lang="nl-NL" altLang="nl-NL" dirty="0">
              <a:solidFill>
                <a:schemeClr val="tx1"/>
              </a:solidFill>
            </a:endParaRPr>
          </a:p>
        </p:txBody>
      </p:sp>
      <p:sp>
        <p:nvSpPr>
          <p:cNvPr id="9234" name="PIJL-RECHTS 18"/>
          <p:cNvSpPr>
            <a:spLocks noChangeArrowheads="1"/>
          </p:cNvSpPr>
          <p:nvPr/>
        </p:nvSpPr>
        <p:spPr bwMode="auto">
          <a:xfrm>
            <a:off x="2339975" y="3284538"/>
            <a:ext cx="863600" cy="1081087"/>
          </a:xfrm>
          <a:prstGeom prst="rightArrow">
            <a:avLst>
              <a:gd name="adj1" fmla="val 50000"/>
              <a:gd name="adj2" fmla="val 50000"/>
            </a:avLst>
          </a:prstGeom>
          <a:noFill/>
          <a:ln w="9525" algn="ctr">
            <a:noFill/>
            <a:round/>
            <a:headEnd/>
            <a:tailEnd/>
          </a:ln>
        </p:spPr>
        <p:txBody>
          <a:bodyPr/>
          <a:lstStyle/>
          <a:p>
            <a:pPr marL="342900" indent="-342900"/>
            <a:endParaRPr lang="nl-NL" altLang="nl-NL"/>
          </a:p>
        </p:txBody>
      </p:sp>
      <p:sp>
        <p:nvSpPr>
          <p:cNvPr id="21" name="PIJL-LINKS 20"/>
          <p:cNvSpPr/>
          <p:nvPr/>
        </p:nvSpPr>
        <p:spPr bwMode="auto">
          <a:xfrm rot="10800000">
            <a:off x="2411239" y="3284984"/>
            <a:ext cx="936625" cy="647700"/>
          </a:xfrm>
          <a:prstGeom prst="leftArrow">
            <a:avLst/>
          </a:prstGeom>
          <a:gradFill>
            <a:gsLst>
              <a:gs pos="0">
                <a:srgbClr val="FFF200"/>
              </a:gs>
              <a:gs pos="45000">
                <a:srgbClr val="FF7A00"/>
              </a:gs>
              <a:gs pos="70000">
                <a:srgbClr val="FF0300"/>
              </a:gs>
              <a:gs pos="100000">
                <a:srgbClr val="4D0808"/>
              </a:gs>
            </a:gsLst>
            <a:lin ang="5400000" scaled="0"/>
          </a:gradFill>
          <a:ln w="9525" cap="flat" cmpd="sng" algn="ctr">
            <a:noFill/>
            <a:prstDash val="solid"/>
            <a:round/>
            <a:headEnd type="none" w="med" len="med"/>
            <a:tailEnd type="none" w="med" len="med"/>
          </a:ln>
          <a:effectLst/>
        </p:spPr>
        <p:txBody>
          <a:bodyPr/>
          <a:lstStyle/>
          <a:p>
            <a:pPr marL="342900" indent="-342900">
              <a:defRPr/>
            </a:pPr>
            <a:endParaRPr lang="nl-NL"/>
          </a:p>
        </p:txBody>
      </p:sp>
      <p:pic>
        <p:nvPicPr>
          <p:cNvPr id="9237" name="Picture 25"/>
          <p:cNvPicPr>
            <a:picLocks noChangeAspect="1"/>
          </p:cNvPicPr>
          <p:nvPr/>
        </p:nvPicPr>
        <p:blipFill>
          <a:blip r:embed="rId2" cstate="print"/>
          <a:srcRect/>
          <a:stretch>
            <a:fillRect/>
          </a:stretch>
        </p:blipFill>
        <p:spPr bwMode="auto">
          <a:xfrm>
            <a:off x="7578725" y="836613"/>
            <a:ext cx="1187450" cy="903287"/>
          </a:xfrm>
          <a:prstGeom prst="rect">
            <a:avLst/>
          </a:prstGeom>
          <a:noFill/>
          <a:ln w="9525">
            <a:noFill/>
            <a:miter lim="800000"/>
            <a:headEnd/>
            <a:tailEnd/>
          </a:ln>
        </p:spPr>
      </p:pic>
      <p:sp>
        <p:nvSpPr>
          <p:cNvPr id="9238" name="Tekstvak 27"/>
          <p:cNvSpPr txBox="1">
            <a:spLocks noChangeArrowheads="1"/>
          </p:cNvSpPr>
          <p:nvPr/>
        </p:nvSpPr>
        <p:spPr bwMode="auto">
          <a:xfrm>
            <a:off x="755650" y="4508500"/>
            <a:ext cx="1728788" cy="313932"/>
          </a:xfrm>
          <a:prstGeom prst="rect">
            <a:avLst/>
          </a:prstGeom>
          <a:noFill/>
          <a:ln w="9525">
            <a:noFill/>
            <a:miter lim="800000"/>
            <a:headEnd/>
            <a:tailEnd/>
          </a:ln>
        </p:spPr>
        <p:txBody>
          <a:bodyPr>
            <a:spAutoFit/>
          </a:bodyPr>
          <a:lstStyle/>
          <a:p>
            <a:r>
              <a:rPr lang="ja-JP" altLang="en-US" dirty="0" smtClean="0">
                <a:solidFill>
                  <a:schemeClr val="tx1"/>
                </a:solidFill>
              </a:rPr>
              <a:t>環境</a:t>
            </a:r>
            <a:endParaRPr lang="nl-NL" dirty="0">
              <a:solidFill>
                <a:schemeClr val="tx1"/>
              </a:solidFill>
            </a:endParaRPr>
          </a:p>
        </p:txBody>
      </p:sp>
      <p:sp>
        <p:nvSpPr>
          <p:cNvPr id="23" name="PIJL-LINKS 22"/>
          <p:cNvSpPr/>
          <p:nvPr/>
        </p:nvSpPr>
        <p:spPr bwMode="auto">
          <a:xfrm rot="10800000">
            <a:off x="5147543" y="3284984"/>
            <a:ext cx="936625" cy="647700"/>
          </a:xfrm>
          <a:prstGeom prst="leftArrow">
            <a:avLst/>
          </a:prstGeom>
          <a:gradFill>
            <a:gsLst>
              <a:gs pos="0">
                <a:srgbClr val="FFF200"/>
              </a:gs>
              <a:gs pos="45000">
                <a:srgbClr val="FF7A00"/>
              </a:gs>
              <a:gs pos="70000">
                <a:srgbClr val="FF0300"/>
              </a:gs>
              <a:gs pos="100000">
                <a:srgbClr val="4D0808"/>
              </a:gs>
            </a:gsLst>
            <a:lin ang="5400000" scaled="0"/>
          </a:gradFill>
          <a:ln w="9525" cap="flat" cmpd="sng" algn="ctr">
            <a:noFill/>
            <a:prstDash val="solid"/>
            <a:round/>
            <a:headEnd type="none" w="med" len="med"/>
            <a:tailEnd type="none" w="med" len="med"/>
          </a:ln>
          <a:effectLst/>
        </p:spPr>
        <p:txBody>
          <a:bodyPr/>
          <a:lstStyle/>
          <a:p>
            <a:pPr marL="342900" indent="-342900">
              <a:defRPr/>
            </a:pPr>
            <a:endParaRPr lang="nl-NL"/>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mcgfinal">
  <a:themeElements>
    <a:clrScheme name="umcg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mcgfinal">
      <a:majorFont>
        <a:latin typeface="Arial"/>
        <a:ea typeface=""/>
        <a:cs typeface=""/>
      </a:majorFont>
      <a:minorFont>
        <a:latin typeface="Verdana"/>
        <a:ea typeface=""/>
        <a:cs typeface=""/>
      </a:minorFont>
    </a:fontScheme>
    <a:fmtScheme name="Zonnewend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nl-NL" sz="1800" b="0" i="0" u="none" strike="noStrike" cap="none" normalizeH="0" baseline="0" smtClean="0">
            <a:ln>
              <a:noFill/>
            </a:ln>
            <a:solidFill>
              <a:srgbClr val="FF7D00"/>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nl-NL" sz="1800" b="0" i="0" u="none" strike="noStrike" cap="none" normalizeH="0" baseline="0" smtClean="0">
            <a:ln>
              <a:noFill/>
            </a:ln>
            <a:solidFill>
              <a:srgbClr val="FF7D00"/>
            </a:solidFill>
            <a:effectLst/>
            <a:latin typeface="Verdana" pitchFamily="34" charset="0"/>
          </a:defRPr>
        </a:defPPr>
      </a:lstStyle>
    </a:lnDef>
  </a:objectDefaults>
  <a:extraClrSchemeLst>
    <a:extraClrScheme>
      <a:clrScheme name="umcg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mcg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mcg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mcg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mcg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mcg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mcg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mcg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mcg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mcg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mcg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mcg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mcgfinal">
  <a:themeElements>
    <a:clrScheme name="umcg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mcgfinal">
      <a:majorFont>
        <a:latin typeface="Arial"/>
        <a:ea typeface=""/>
        <a:cs typeface=""/>
      </a:majorFont>
      <a:minorFont>
        <a:latin typeface="Verdana"/>
        <a:ea typeface=""/>
        <a:cs typeface=""/>
      </a:minorFont>
    </a:fontScheme>
    <a:fmtScheme name="Zonnewend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nl-NL" sz="1800" b="0" i="0" u="none" strike="noStrike" cap="none" normalizeH="0" baseline="0" smtClean="0">
            <a:ln>
              <a:noFill/>
            </a:ln>
            <a:solidFill>
              <a:srgbClr val="FF7D00"/>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Tx/>
          <a:buSzTx/>
          <a:buFontTx/>
          <a:buNone/>
          <a:tabLst/>
          <a:defRPr kumimoji="0" lang="nl-NL" sz="1800" b="0" i="0" u="none" strike="noStrike" cap="none" normalizeH="0" baseline="0" smtClean="0">
            <a:ln>
              <a:noFill/>
            </a:ln>
            <a:solidFill>
              <a:srgbClr val="FF7D00"/>
            </a:solidFill>
            <a:effectLst/>
            <a:latin typeface="Verdana" pitchFamily="34" charset="0"/>
          </a:defRPr>
        </a:defPPr>
      </a:lstStyle>
    </a:lnDef>
  </a:objectDefaults>
  <a:extraClrSchemeLst>
    <a:extraClrScheme>
      <a:clrScheme name="umcg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mcg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mcg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mcg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mcg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mcg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mcg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mcg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mcg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mcg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mcg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mcg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ge presentatie">
  <a:themeElements>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ge presentati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Tx/>
          <a:buSzTx/>
          <a:buFontTx/>
          <a:buNone/>
          <a:tabLst/>
          <a:defRPr kumimoji="0" lang="en-US" sz="1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folHlink"/>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20000"/>
          </a:spcBef>
          <a:spcAft>
            <a:spcPct val="0"/>
          </a:spcAft>
          <a:buClrTx/>
          <a:buSzTx/>
          <a:buFontTx/>
          <a:buNone/>
          <a:tabLst/>
          <a:defRPr kumimoji="0" lang="en-US" sz="16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umcgfinal</Template>
  <TotalTime>457</TotalTime>
  <Words>1046</Words>
  <Application>Microsoft Office PowerPoint</Application>
  <PresentationFormat>画面に合わせる (4:3)</PresentationFormat>
  <Paragraphs>450</Paragraphs>
  <Slides>23</Slides>
  <Notes>2</Notes>
  <HiddenSlides>0</HiddenSlides>
  <MMClips>0</MMClips>
  <ScaleCrop>false</ScaleCrop>
  <HeadingPairs>
    <vt:vector size="6" baseType="variant">
      <vt:variant>
        <vt:lpstr>テーマ</vt:lpstr>
      </vt:variant>
      <vt:variant>
        <vt:i4>4</vt:i4>
      </vt:variant>
      <vt:variant>
        <vt:lpstr>埋め込まれた OLE サーバー</vt:lpstr>
      </vt:variant>
      <vt:variant>
        <vt:i4>0</vt:i4>
      </vt:variant>
      <vt:variant>
        <vt:lpstr>スライド タイトル</vt:lpstr>
      </vt:variant>
      <vt:variant>
        <vt:i4>23</vt:i4>
      </vt:variant>
    </vt:vector>
  </HeadingPairs>
  <TitlesOfParts>
    <vt:vector size="27" baseType="lpstr">
      <vt:lpstr>umcgfinal</vt:lpstr>
      <vt:lpstr>1_umcgfinal</vt:lpstr>
      <vt:lpstr>Lege presentatie</vt:lpstr>
      <vt:lpstr>Default Design</vt:lpstr>
      <vt:lpstr>PowerPoint プレゼンテーション</vt:lpstr>
      <vt:lpstr>生活習慣改善のためのコンセプト</vt:lpstr>
      <vt:lpstr>フローニンゲン（オランダ）</vt:lpstr>
      <vt:lpstr>主要なコンセプトとしてのヘルシーエイジング --- 公衆衛生、予防、臨床医学：それぞれの世界はばらばらか? </vt:lpstr>
      <vt:lpstr>主要なコンセプトとしてのヘルシーエイジング --- 公衆衛生、予防、臨床医学：それぞれの世界はばらばらか？ </vt:lpstr>
      <vt:lpstr>ヘルシーエイジングというコンセプトには、臨床医学のパースペクティブを変える必要がある</vt:lpstr>
      <vt:lpstr>ヘルシーエイジングというコンセプトには、臨床医学のパースペクティブを変える必要がある</vt:lpstr>
      <vt:lpstr>ヘルシーエイジングと臨床医学  </vt:lpstr>
      <vt:lpstr>ライフスタイル（生活習慣）と慢性疾患</vt:lpstr>
      <vt:lpstr>ライフスタイルと慢性疾患</vt:lpstr>
      <vt:lpstr>年齢とともに重複罹病が増加する</vt:lpstr>
      <vt:lpstr>生活習慣因子 &amp; 健康</vt:lpstr>
      <vt:lpstr>臨床ケアの緊急性    </vt:lpstr>
      <vt:lpstr>食事が不適切であると、エビデンスに基づく薬物治療はうまくいかない！   糖尿病性腎症（全世界の末期腎不全（ESRD）の主因）のデータ </vt:lpstr>
      <vt:lpstr>食事が不適切であると、エビデンスに基づく薬物治療はうまくいかない！   糖尿病性腎症（全世界の末期腎不全（ESRD）の主因）のデータ   </vt:lpstr>
      <vt:lpstr>ライフスタイルと慢性疾患</vt:lpstr>
      <vt:lpstr>戦略的目標 </vt:lpstr>
      <vt:lpstr>LifeLines（ライフラインズ）: 3世代における食物摂取、栄養状態、健康についてのアセスメント </vt:lpstr>
      <vt:lpstr>暴露プロファイリングツールとしての24-時間 尿</vt:lpstr>
      <vt:lpstr>暴露プロファイリングツールとしての24-時間 尿</vt:lpstr>
      <vt:lpstr>PowerPoint プレゼンテーション</vt:lpstr>
      <vt:lpstr>ライフスタイル因子とヘルシーエイジングに関して、協働の戦略的機会</vt:lpstr>
      <vt:lpstr>PowerPoint プレゼンテーション</vt:lpstr>
    </vt:vector>
  </TitlesOfParts>
  <Company>Academisch Ziekenhuis Groningen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J.Rozema</dc:creator>
  <cp:lastModifiedBy>Tomie WATANABE</cp:lastModifiedBy>
  <cp:revision>111</cp:revision>
  <cp:lastPrinted>2014-10-23T07:03:01Z</cp:lastPrinted>
  <dcterms:created xsi:type="dcterms:W3CDTF">2005-06-28T10:38:49Z</dcterms:created>
  <dcterms:modified xsi:type="dcterms:W3CDTF">2014-10-23T08:01:39Z</dcterms:modified>
</cp:coreProperties>
</file>